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7" r:id="rId2"/>
    <p:sldId id="260" r:id="rId3"/>
    <p:sldId id="258" r:id="rId4"/>
    <p:sldId id="259" r:id="rId5"/>
    <p:sldId id="263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94" r:id="rId16"/>
    <p:sldId id="296" r:id="rId17"/>
    <p:sldId id="271" r:id="rId18"/>
    <p:sldId id="273" r:id="rId19"/>
    <p:sldId id="272" r:id="rId20"/>
    <p:sldId id="274" r:id="rId21"/>
    <p:sldId id="276" r:id="rId22"/>
    <p:sldId id="282" r:id="rId23"/>
    <p:sldId id="275" r:id="rId24"/>
    <p:sldId id="277" r:id="rId25"/>
    <p:sldId id="278" r:id="rId26"/>
    <p:sldId id="279" r:id="rId27"/>
    <p:sldId id="280" r:id="rId28"/>
    <p:sldId id="281" r:id="rId29"/>
    <p:sldId id="295" r:id="rId30"/>
    <p:sldId id="283" r:id="rId31"/>
    <p:sldId id="287" r:id="rId32"/>
    <p:sldId id="288" r:id="rId33"/>
    <p:sldId id="291" r:id="rId34"/>
    <p:sldId id="292" r:id="rId35"/>
    <p:sldId id="289" r:id="rId36"/>
    <p:sldId id="290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9BD5"/>
    <a:srgbClr val="0000FF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134" d="100"/>
          <a:sy n="134" d="100"/>
        </p:scale>
        <p:origin x="208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5273B3-3F5E-48EA-AAB2-F0747FC01127}" type="datetimeFigureOut">
              <a:rPr lang="en-US" smtClean="0"/>
              <a:t>12/19/25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DD0E5E-3D81-4C85-924C-1B42E5534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851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130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947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426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677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458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951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404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542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970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060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943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FDCBD-B6D0-48CE-B07D-1584250D81B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purple and white logo&#10;&#10;Description automatically generated">
            <a:extLst>
              <a:ext uri="{FF2B5EF4-FFF2-40B4-BE49-F238E27FC236}">
                <a16:creationId xmlns:a16="http://schemas.microsoft.com/office/drawing/2014/main" id="{4259812D-24B7-E0A0-57E4-BAA93B1042C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230188"/>
            <a:ext cx="600710" cy="59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84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png"/><Relationship Id="rId5" Type="http://schemas.openxmlformats.org/officeDocument/2006/relationships/image" Target="../media/image22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gif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0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0.png"/><Relationship Id="rId4" Type="http://schemas.openxmlformats.org/officeDocument/2006/relationships/image" Target="../media/image48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0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0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90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305703"/>
            <a:ext cx="12192000" cy="2015218"/>
          </a:xfrm>
        </p:spPr>
        <p:txBody>
          <a:bodyPr/>
          <a:lstStyle/>
          <a:p>
            <a:pPr algn="ctr"/>
            <a:r>
              <a:rPr lang="en-US" dirty="0"/>
              <a:t>Approximation Methods</a:t>
            </a:r>
          </a:p>
        </p:txBody>
      </p:sp>
      <p:sp>
        <p:nvSpPr>
          <p:cNvPr id="3" name="Subtitle 2"/>
          <p:cNvSpPr>
            <a:spLocks noGrp="1"/>
          </p:cNvSpPr>
          <p:nvPr>
            <p:ph type="body" idx="1"/>
          </p:nvPr>
        </p:nvSpPr>
        <p:spPr>
          <a:xfrm>
            <a:off x="0" y="5434017"/>
            <a:ext cx="12192000" cy="1500187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Hongning Wang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CS@THU</a:t>
            </a:r>
          </a:p>
        </p:txBody>
      </p:sp>
      <p:sp>
        <p:nvSpPr>
          <p:cNvPr id="5" name="AutoShape 4" descr="Taylor series - Wikiped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0" name="Picture 6" descr="https://upload.wikimedia.org/wikipedia/commons/thumb/e/e4/Sintay_SVG.svg/1920px-Sintay_SVG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816" y="218115"/>
            <a:ext cx="5590417" cy="427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57127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Incremental update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Update the approximation after every action taking</a:t>
            </a:r>
          </a:p>
          <a:p>
            <a:pPr lvl="1"/>
            <a:r>
              <a:rPr lang="en-US" dirty="0"/>
              <a:t>Any online optimization method would work</a:t>
            </a:r>
          </a:p>
          <a:p>
            <a:pPr lvl="2"/>
            <a:r>
              <a:rPr lang="en-US" dirty="0"/>
              <a:t>The objective function is not necessarily convex</a:t>
            </a:r>
          </a:p>
          <a:p>
            <a:pPr lvl="2"/>
            <a:r>
              <a:rPr lang="en-US" dirty="0"/>
              <a:t>Stochastic gradient descent is typically the choice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0095" y="3750094"/>
            <a:ext cx="5743617" cy="1323985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3309870" y="4954073"/>
            <a:ext cx="2288146" cy="433727"/>
            <a:chOff x="3309870" y="4954073"/>
            <a:chExt cx="2288146" cy="433727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4159876" y="4954073"/>
              <a:ext cx="321972" cy="0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3309870" y="5018468"/>
              <a:ext cx="22881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00FF"/>
                  </a:solidFill>
                </a:rPr>
                <a:t>Step size/learning rate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508124" y="4966952"/>
            <a:ext cx="3434366" cy="412261"/>
            <a:chOff x="6508124" y="4966952"/>
            <a:chExt cx="3434366" cy="41226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6950299" y="4966952"/>
              <a:ext cx="1296473" cy="0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6508124" y="5009881"/>
              <a:ext cx="34343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7030A0"/>
                  </a:solidFill>
                </a:rPr>
                <a:t>Gradient w.r.t. approximation 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584879" y="5005589"/>
            <a:ext cx="2347836" cy="624938"/>
            <a:chOff x="4584879" y="5005589"/>
            <a:chExt cx="2347836" cy="624938"/>
          </a:xfrm>
        </p:grpSpPr>
        <p:cxnSp>
          <p:nvCxnSpPr>
            <p:cNvPr id="12" name="Straight Connector 11"/>
            <p:cNvCxnSpPr/>
            <p:nvPr/>
          </p:nvCxnSpPr>
          <p:spPr>
            <a:xfrm flipV="1">
              <a:off x="4584879" y="5005589"/>
              <a:ext cx="2146479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4644569" y="5261195"/>
              <a:ext cx="22881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B050"/>
                  </a:solidFill>
                </a:rPr>
                <a:t>Approximation error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583793" y="4589172"/>
            <a:ext cx="3829627" cy="1721631"/>
            <a:chOff x="1583793" y="4589172"/>
            <a:chExt cx="3829627" cy="1721631"/>
          </a:xfrm>
        </p:grpSpPr>
        <p:sp>
          <p:nvSpPr>
            <p:cNvPr id="15" name="Rectangle 14"/>
            <p:cNvSpPr/>
            <p:nvPr/>
          </p:nvSpPr>
          <p:spPr>
            <a:xfrm>
              <a:off x="4524777" y="4589172"/>
              <a:ext cx="888643" cy="36919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583793" y="5387473"/>
              <a:ext cx="281309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rgbClr val="FF0000"/>
                  </a:solidFill>
                </a:rPr>
                <a:t>Can be estimated by any of policy prediction methods, e.g., DP, MC, TD</a:t>
              </a:r>
            </a:p>
          </p:txBody>
        </p:sp>
        <p:cxnSp>
          <p:nvCxnSpPr>
            <p:cNvPr id="18" name="Straight Arrow Connector 17"/>
            <p:cNvCxnSpPr>
              <a:endCxn id="15" idx="2"/>
            </p:cNvCxnSpPr>
            <p:nvPr/>
          </p:nvCxnSpPr>
          <p:spPr>
            <a:xfrm flipV="1">
              <a:off x="4221990" y="4958366"/>
              <a:ext cx="747109" cy="768666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439A321B-208A-EB17-743B-55B0B73C4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452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Incremental update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4810" y="1923943"/>
            <a:ext cx="8698781" cy="4180125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1858850" y="1347989"/>
            <a:ext cx="2695977" cy="970208"/>
            <a:chOff x="1858850" y="1347989"/>
            <a:chExt cx="2695977" cy="970208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2262389" y="2309611"/>
              <a:ext cx="1721476" cy="8586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1858850" y="1347989"/>
              <a:ext cx="26959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Because the target value is obtained by bootstrapping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151291" y="5361904"/>
            <a:ext cx="2280682" cy="377918"/>
            <a:chOff x="4151291" y="5361904"/>
            <a:chExt cx="2280682" cy="377918"/>
          </a:xfrm>
        </p:grpSpPr>
        <p:cxnSp>
          <p:nvCxnSpPr>
            <p:cNvPr id="12" name="Straight Connector 11"/>
            <p:cNvCxnSpPr>
              <a:cxnSpLocks/>
            </p:cNvCxnSpPr>
            <p:nvPr/>
          </p:nvCxnSpPr>
          <p:spPr>
            <a:xfrm>
              <a:off x="4151291" y="5361904"/>
              <a:ext cx="2280682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4614883" y="5370490"/>
              <a:ext cx="1378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0070C0"/>
                  </a:solidFill>
                </a:rPr>
                <a:t>TD(0)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644721" y="4477555"/>
            <a:ext cx="4340262" cy="369332"/>
            <a:chOff x="3644721" y="4477555"/>
            <a:chExt cx="4340262" cy="369332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3644721" y="4773769"/>
              <a:ext cx="1193442" cy="0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4838162" y="4477555"/>
              <a:ext cx="31468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rgbClr val="7030A0"/>
                  </a:solidFill>
                </a:rPr>
                <a:t>A policy prediction problem </a:t>
              </a:r>
            </a:p>
          </p:txBody>
        </p:sp>
      </p:grp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C9ECFE2C-696A-C4B6-9126-793535EF9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335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Incremental update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1739" y="2850524"/>
            <a:ext cx="7166083" cy="3497102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678287" y="2052034"/>
            <a:ext cx="2622997" cy="1549758"/>
            <a:chOff x="678287" y="2052034"/>
            <a:chExt cx="2622997" cy="1549758"/>
          </a:xfrm>
        </p:grpSpPr>
        <p:sp>
          <p:nvSpPr>
            <p:cNvPr id="8" name="Arc 7"/>
            <p:cNvSpPr/>
            <p:nvPr/>
          </p:nvSpPr>
          <p:spPr>
            <a:xfrm rot="10800000">
              <a:off x="678287" y="2052034"/>
              <a:ext cx="2369713" cy="1549758"/>
            </a:xfrm>
            <a:prstGeom prst="arc">
              <a:avLst>
                <a:gd name="adj1" fmla="val 16200000"/>
                <a:gd name="adj2" fmla="val 5379228"/>
              </a:avLst>
            </a:prstGeom>
            <a:ln w="19050"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58591" y="2635876"/>
              <a:ext cx="24426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Extend to 1000 states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498243" y="5134376"/>
            <a:ext cx="2987897" cy="923330"/>
            <a:chOff x="1498243" y="5134376"/>
            <a:chExt cx="2987897" cy="923330"/>
          </a:xfrm>
        </p:grpSpPr>
        <p:sp>
          <p:nvSpPr>
            <p:cNvPr id="10" name="Oval 9"/>
            <p:cNvSpPr/>
            <p:nvPr/>
          </p:nvSpPr>
          <p:spPr>
            <a:xfrm>
              <a:off x="3893712" y="5464935"/>
              <a:ext cx="592428" cy="309093"/>
            </a:xfrm>
            <a:prstGeom prst="ellipse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498243" y="5134376"/>
              <a:ext cx="229243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B050"/>
                  </a:solidFill>
                </a:rPr>
                <a:t>State representation: every 100 states share one parameter 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078326" y="1480804"/>
            <a:ext cx="7973334" cy="971023"/>
            <a:chOff x="2078326" y="1480804"/>
            <a:chExt cx="7973334" cy="97102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78326" y="1486069"/>
              <a:ext cx="7973334" cy="965758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2755900" y="1511300"/>
              <a:ext cx="403225" cy="26670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849189" y="1480804"/>
              <a:ext cx="4950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-1</a:t>
              </a:r>
            </a:p>
          </p:txBody>
        </p:sp>
      </p:grp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B2D68C36-A0D3-26B9-B4FD-066EFD704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12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E2F3F43-68C5-B937-704E-45A1A700AC7C}"/>
                  </a:ext>
                </a:extLst>
              </p:cNvPr>
              <p:cNvSpPr txBox="1"/>
              <p:nvPr/>
            </p:nvSpPr>
            <p:spPr>
              <a:xfrm>
                <a:off x="9358299" y="2131170"/>
                <a:ext cx="59952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γ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E2F3F43-68C5-B937-704E-45A1A700AC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8299" y="2131170"/>
                <a:ext cx="599523" cy="276999"/>
              </a:xfrm>
              <a:prstGeom prst="rect">
                <a:avLst/>
              </a:prstGeom>
              <a:blipFill>
                <a:blip r:embed="rId4"/>
                <a:stretch>
                  <a:fillRect l="-8163" r="-8163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166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models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One of the most well-studied approximation methods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r>
              <a:rPr lang="en-US" dirty="0"/>
              <a:t>Guaranteed convergence under gradient descent</a:t>
            </a:r>
          </a:p>
          <a:p>
            <a:pPr lvl="2"/>
            <a:r>
              <a:rPr lang="en-US" dirty="0"/>
              <a:t>Needs an unbiased gradient estimation, e.g., MC methods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1714" y="2256482"/>
            <a:ext cx="4656066" cy="11196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0339" y="3147004"/>
            <a:ext cx="2390792" cy="495304"/>
          </a:xfrm>
          <a:prstGeom prst="rect">
            <a:avLst/>
          </a:prstGeom>
        </p:spPr>
      </p:pic>
      <p:sp>
        <p:nvSpPr>
          <p:cNvPr id="10" name="Arc 9"/>
          <p:cNvSpPr/>
          <p:nvPr/>
        </p:nvSpPr>
        <p:spPr>
          <a:xfrm rot="10800000">
            <a:off x="2361127" y="2781833"/>
            <a:ext cx="1030310" cy="601017"/>
          </a:xfrm>
          <a:prstGeom prst="arc">
            <a:avLst>
              <a:gd name="adj1" fmla="val 16200000"/>
              <a:gd name="adj2" fmla="val 5379228"/>
            </a:avLst>
          </a:prstGeom>
          <a:ln w="1905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599D61-5C43-79B1-1ECB-29ECB6354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644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models under semi-gradients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Under TD(0) semi-gradient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4144" y="2574184"/>
            <a:ext cx="5516591" cy="122508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7189" y="4221293"/>
            <a:ext cx="4164169" cy="587736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4340181" y="3636135"/>
            <a:ext cx="1124754" cy="695459"/>
            <a:chOff x="4340181" y="3636135"/>
            <a:chExt cx="1124754" cy="695459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4340181" y="3640428"/>
              <a:ext cx="862884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>
              <a:off x="4765183" y="3636135"/>
              <a:ext cx="699752" cy="695459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>
            <a:off x="5503573" y="3636135"/>
            <a:ext cx="1661373" cy="695459"/>
            <a:chOff x="5503573" y="3636135"/>
            <a:chExt cx="1661373" cy="695459"/>
          </a:xfrm>
        </p:grpSpPr>
        <p:cxnSp>
          <p:nvCxnSpPr>
            <p:cNvPr id="11" name="Straight Connector 10"/>
            <p:cNvCxnSpPr/>
            <p:nvPr/>
          </p:nvCxnSpPr>
          <p:spPr>
            <a:xfrm flipV="1">
              <a:off x="5503573" y="3640428"/>
              <a:ext cx="1661373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 flipH="1">
              <a:off x="6151809" y="3636135"/>
              <a:ext cx="257577" cy="69545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22"/>
          <p:cNvSpPr txBox="1"/>
          <p:nvPr/>
        </p:nvSpPr>
        <p:spPr>
          <a:xfrm>
            <a:off x="2099256" y="4726547"/>
            <a:ext cx="3503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When the estimation converges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5396248" y="4705082"/>
            <a:ext cx="1433847" cy="390796"/>
            <a:chOff x="5396248" y="4705082"/>
            <a:chExt cx="1433847" cy="390796"/>
          </a:xfrm>
        </p:grpSpPr>
        <p:cxnSp>
          <p:nvCxnSpPr>
            <p:cNvPr id="26" name="Straight Connector 25"/>
            <p:cNvCxnSpPr/>
            <p:nvPr/>
          </p:nvCxnSpPr>
          <p:spPr>
            <a:xfrm>
              <a:off x="5396248" y="4705082"/>
              <a:ext cx="1266423" cy="0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5460641" y="4726546"/>
              <a:ext cx="13694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00FF"/>
                  </a:solidFill>
                </a:rPr>
                <a:t>Equals to 0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244958" y="5237408"/>
            <a:ext cx="5681066" cy="412261"/>
            <a:chOff x="1244958" y="5237408"/>
            <a:chExt cx="5681066" cy="412261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64732" y="5237408"/>
              <a:ext cx="1661292" cy="353752"/>
            </a:xfrm>
            <a:prstGeom prst="rect">
              <a:avLst/>
            </a:prstGeom>
          </p:spPr>
        </p:pic>
        <p:sp>
          <p:nvSpPr>
            <p:cNvPr id="31" name="TextBox 30"/>
            <p:cNvSpPr txBox="1"/>
            <p:nvPr/>
          </p:nvSpPr>
          <p:spPr>
            <a:xfrm>
              <a:off x="1244958" y="5280337"/>
              <a:ext cx="42972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By solving this system of linear equations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314682" y="5490693"/>
            <a:ext cx="6233374" cy="369332"/>
            <a:chOff x="5314682" y="5490693"/>
            <a:chExt cx="6233374" cy="369332"/>
          </a:xfrm>
        </p:grpSpPr>
        <p:cxnSp>
          <p:nvCxnSpPr>
            <p:cNvPr id="40" name="Straight Connector 39"/>
            <p:cNvCxnSpPr/>
            <p:nvPr/>
          </p:nvCxnSpPr>
          <p:spPr>
            <a:xfrm>
              <a:off x="5314682" y="5675290"/>
              <a:ext cx="1644203" cy="8586"/>
            </a:xfrm>
            <a:prstGeom prst="line">
              <a:avLst/>
            </a:prstGeom>
            <a:ln w="1905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/>
            <p:cNvSpPr txBox="1"/>
            <p:nvPr/>
          </p:nvSpPr>
          <p:spPr>
            <a:xfrm>
              <a:off x="7087674" y="5490693"/>
              <a:ext cx="44603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7030A0"/>
                  </a:solidFill>
                </a:rPr>
                <a:t>Known as the least square TD (LSTD) method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8251065" y="1300767"/>
            <a:ext cx="3309870" cy="1837386"/>
            <a:chOff x="8251065" y="1300767"/>
            <a:chExt cx="3309870" cy="1837386"/>
          </a:xfrm>
        </p:grpSpPr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474298" y="1713309"/>
              <a:ext cx="2737072" cy="673576"/>
            </a:xfrm>
            <a:prstGeom prst="rect">
              <a:avLst/>
            </a:prstGeom>
          </p:spPr>
        </p:pic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534400" y="2382801"/>
              <a:ext cx="1472485" cy="743123"/>
            </a:xfrm>
            <a:prstGeom prst="rect">
              <a:avLst/>
            </a:prstGeom>
          </p:spPr>
        </p:pic>
        <p:sp>
          <p:nvSpPr>
            <p:cNvPr id="45" name="Rectangle 44"/>
            <p:cNvSpPr/>
            <p:nvPr/>
          </p:nvSpPr>
          <p:spPr>
            <a:xfrm>
              <a:off x="8251065" y="1300767"/>
              <a:ext cx="3309870" cy="1837386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8298287" y="1322230"/>
              <a:ext cx="15540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LSTD method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7999650" y="2174434"/>
            <a:ext cx="3721994" cy="2104408"/>
            <a:chOff x="7999650" y="2174434"/>
            <a:chExt cx="3721994" cy="2104408"/>
          </a:xfrm>
        </p:grpSpPr>
        <p:sp>
          <p:nvSpPr>
            <p:cNvPr id="36" name="TextBox 35"/>
            <p:cNvSpPr txBox="1"/>
            <p:nvPr/>
          </p:nvSpPr>
          <p:spPr>
            <a:xfrm>
              <a:off x="7999650" y="3355512"/>
              <a:ext cx="372199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Is it invertible?</a:t>
              </a:r>
            </a:p>
            <a:p>
              <a:r>
                <a:rPr lang="en-US" dirty="0">
                  <a:solidFill>
                    <a:srgbClr val="0070C0"/>
                  </a:solidFill>
                </a:rPr>
                <a:t>Yes, and the analysis is very similar to that proved in policy iteration </a:t>
              </a:r>
            </a:p>
          </p:txBody>
        </p:sp>
        <p:cxnSp>
          <p:nvCxnSpPr>
            <p:cNvPr id="35" name="Straight Arrow Connector 34"/>
            <p:cNvCxnSpPr/>
            <p:nvPr/>
          </p:nvCxnSpPr>
          <p:spPr>
            <a:xfrm flipH="1">
              <a:off x="8255851" y="2174434"/>
              <a:ext cx="293134" cy="1172533"/>
            </a:xfrm>
            <a:prstGeom prst="straightConnector1">
              <a:avLst/>
            </a:prstGeom>
            <a:ln w="19050"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78499" y="3659580"/>
            <a:ext cx="3593205" cy="720222"/>
          </a:xfrm>
          <a:prstGeom prst="rect">
            <a:avLst/>
          </a:prstGeom>
        </p:spPr>
      </p:pic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08BF738C-184B-0FCA-2D91-441DAC0E0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906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Recap: Bellman equation for value function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 closer look with a matrix form</a:t>
                </a:r>
              </a:p>
              <a:p>
                <a:pPr lvl="1"/>
                <a:r>
                  <a:rPr lang="en-US" dirty="0"/>
                  <a:t>For any non-zero vector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sup>
                    </m:sSup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739391" y="2940980"/>
                <a:ext cx="5025735" cy="6931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  <m:sSubSup>
                                    <m:sSubSup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</m:sub>
                                    <m:sup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  <m:sSup>
                                        <m:sSupPr>
                                          <m:ctrlP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</m:e>
                                        <m:sup>
                                          <m: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</m:sup>
                                  </m:sSubSup>
                                </m:e>
                              </m:d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∞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  <m:sSubSup>
                                <m:sSub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sub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  <m:sSup>
                                    <m:sSup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  <m:sup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sup>
                              </m:sSub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∞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9391" y="2940980"/>
                <a:ext cx="5025735" cy="69313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5213905" y="3760040"/>
                <a:ext cx="3198696" cy="6904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≥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∞</m:t>
                        </m:r>
                      </m:sub>
                    </m:sSub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𝛾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sub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sSup>
                                  <m:sSup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p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sup>
                            </m:sSub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3905" y="3760040"/>
                <a:ext cx="3198696" cy="6904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5205238" y="4527096"/>
                <a:ext cx="311348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≥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∞</m:t>
                        </m:r>
                      </m:sub>
                    </m:sSub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𝛾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sub>
                    </m:sSub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5238" y="4527096"/>
                <a:ext cx="3113481" cy="461665"/>
              </a:xfrm>
              <a:prstGeom prst="rect">
                <a:avLst/>
              </a:prstGeom>
              <a:blipFill>
                <a:blip r:embed="rId5"/>
                <a:stretch>
                  <a:fillRect l="-587" b="-9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397580" y="5399727"/>
                <a:ext cx="507903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is invertible if for any non-zero vector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7580" y="5399727"/>
                <a:ext cx="5079037" cy="369332"/>
              </a:xfrm>
              <a:prstGeom prst="rect">
                <a:avLst/>
              </a:prstGeom>
              <a:blipFill>
                <a:blip r:embed="rId6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2D6482C2-1E67-3657-2BA8-50BA11609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33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38B1FE-D9B6-4CF4-F374-12D8AB802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D6313-F004-6E93-7316-05BA3FD9A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Recap:</a:t>
            </a:r>
            <a:r>
              <a:rPr lang="zh-CN" altLang="en-US" dirty="0"/>
              <a:t> </a:t>
            </a:r>
            <a:r>
              <a:rPr lang="en-US" altLang="zh-CN" dirty="0"/>
              <a:t>v</a:t>
            </a:r>
            <a:r>
              <a:rPr lang="en-US" dirty="0"/>
              <a:t>alue function approximation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1C07D70-5C03-5B09-264A-FA6A0D72502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/>
                  <a:t>Parameterize the value function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←</m:t>
                    </m:r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r>
                  <a:rPr lang="en-US" dirty="0"/>
                  <a:t>How to obtain the target value?</a:t>
                </a:r>
              </a:p>
              <a:p>
                <a:pPr marL="1200150" lvl="2" indent="-285750"/>
                <a:r>
                  <a:rPr lang="en-US" dirty="0">
                    <a:solidFill>
                      <a:schemeClr val="tx1"/>
                    </a:solidFill>
                  </a:rPr>
                  <a:t>MC: sampled return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pPr marL="1200150" lvl="3" indent="-285750"/>
                <a:r>
                  <a:rPr lang="en-US" dirty="0">
                    <a:solidFill>
                      <a:schemeClr val="tx1"/>
                    </a:solidFill>
                  </a:rPr>
                  <a:t>TD(0): one-step bootstrap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𝛾</m:t>
                    </m:r>
                    <m:acc>
                      <m:accPr>
                        <m:chr m:val="̂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acc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pPr marL="1200150" lvl="3" indent="-285750"/>
                <a:r>
                  <a:rPr lang="en-US" dirty="0">
                    <a:solidFill>
                      <a:schemeClr val="tx1"/>
                    </a:solidFill>
                  </a:rPr>
                  <a:t>DP: policy evaluation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𝛾</m:t>
                    </m:r>
                    <m:acc>
                      <m:accPr>
                        <m:chr m:val="̂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acc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)|</m:t>
                    </m:r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>
                  <a:solidFill>
                    <a:srgbClr val="FF0000"/>
                  </a:solidFill>
                </a:endParaRPr>
              </a:p>
              <a:p>
                <a:pPr marL="742950" lvl="2" indent="-285750"/>
                <a:r>
                  <a:rPr lang="en-US" dirty="0"/>
                  <a:t>Value update now becomes dependent across states!</a:t>
                </a:r>
              </a:p>
              <a:p>
                <a:pPr marL="1200150" lvl="3" indent="-285750"/>
                <a:r>
                  <a:rPr lang="en-US" dirty="0"/>
                  <a:t>Target value becomes non-stationary  </a:t>
                </a:r>
              </a:p>
              <a:p>
                <a:pPr marL="1657350" lvl="4" indent="-285750"/>
                <a:r>
                  <a:rPr lang="en-US" dirty="0"/>
                  <a:t>When it is a result of bootstrapping</a:t>
                </a:r>
              </a:p>
              <a:p>
                <a:pPr marL="1200150" lvl="3" indent="-285750"/>
                <a:r>
                  <a:rPr lang="en-US" dirty="0"/>
                  <a:t>Target value becomes non-</a:t>
                </a:r>
                <a:r>
                  <a:rPr lang="en-US" dirty="0" err="1"/>
                  <a:t>iid</a:t>
                </a:r>
                <a:r>
                  <a:rPr lang="en-US" dirty="0"/>
                  <a:t> </a:t>
                </a:r>
              </a:p>
              <a:p>
                <a:pPr marL="1657350" lvl="4" indent="-285750"/>
                <a:r>
                  <a:rPr lang="en-US" dirty="0"/>
                  <a:t>The collection of samples depends on the policy</a:t>
                </a:r>
              </a:p>
              <a:p>
                <a:pPr lvl="2"/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30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A1F9BD-FA3E-0BC4-BA5D-994F4A04F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5F4C1E-305A-7C2D-74D6-F1F161CC0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7DB9DA0-4833-B387-443F-D7EF5F75FE4B}"/>
              </a:ext>
            </a:extLst>
          </p:cNvPr>
          <p:cNvGrpSpPr/>
          <p:nvPr/>
        </p:nvGrpSpPr>
        <p:grpSpPr>
          <a:xfrm>
            <a:off x="1991932" y="2653048"/>
            <a:ext cx="3640429" cy="592566"/>
            <a:chOff x="1991932" y="2653048"/>
            <a:chExt cx="3640429" cy="59256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26F1229-0894-970E-5F91-80EBCA25CC0D}"/>
                </a:ext>
              </a:extLst>
            </p:cNvPr>
            <p:cNvSpPr txBox="1"/>
            <p:nvPr/>
          </p:nvSpPr>
          <p:spPr>
            <a:xfrm>
              <a:off x="2331076" y="2876282"/>
              <a:ext cx="33012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Target value for approximation</a:t>
              </a:r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20655DBF-FB92-DE6C-47F2-8989DF974C91}"/>
                </a:ext>
              </a:extLst>
            </p:cNvPr>
            <p:cNvCxnSpPr/>
            <p:nvPr/>
          </p:nvCxnSpPr>
          <p:spPr>
            <a:xfrm flipH="1" flipV="1">
              <a:off x="1991932" y="2653048"/>
              <a:ext cx="330558" cy="37778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895DA24-9953-756D-0FAA-4A825A59BA21}"/>
                  </a:ext>
                </a:extLst>
              </p:cNvPr>
              <p:cNvSpPr txBox="1"/>
              <p:nvPr/>
            </p:nvSpPr>
            <p:spPr>
              <a:xfrm>
                <a:off x="3769217" y="2253803"/>
                <a:ext cx="420280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en-US" dirty="0">
                    <a:solidFill>
                      <a:srgbClr val="00B050"/>
                    </a:solidFill>
                  </a:rPr>
                  <a:t>Extract features to describe the state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endParaRPr lang="en-US" dirty="0">
                  <a:solidFill>
                    <a:srgbClr val="00B050"/>
                  </a:solidFill>
                </a:endParaRPr>
              </a:p>
              <a:p>
                <a:pPr marL="342900" indent="-342900">
                  <a:buAutoNum type="arabicPeriod"/>
                </a:pPr>
                <a:r>
                  <a:rPr lang="en-US" dirty="0">
                    <a:solidFill>
                      <a:srgbClr val="00B050"/>
                    </a:solidFill>
                  </a:rPr>
                  <a:t>A </a:t>
                </a:r>
                <a:r>
                  <a:rPr lang="en-US" u="sng" dirty="0">
                    <a:solidFill>
                      <a:srgbClr val="00B050"/>
                    </a:solidFill>
                  </a:rPr>
                  <a:t>differentiable</a:t>
                </a:r>
                <a:r>
                  <a:rPr lang="en-US" dirty="0">
                    <a:solidFill>
                      <a:srgbClr val="00B050"/>
                    </a:solidFill>
                  </a:rPr>
                  <a:t> function w.r.t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endParaRPr lang="en-US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9217" y="2253803"/>
                <a:ext cx="4202805" cy="646331"/>
              </a:xfrm>
              <a:prstGeom prst="rect">
                <a:avLst/>
              </a:prstGeom>
              <a:blipFill>
                <a:blip r:embed="rId3"/>
                <a:stretch>
                  <a:fillRect l="-1159" t="-5660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0F9B0FD-DC1C-D063-9F48-FB9918E339F9}"/>
              </a:ext>
            </a:extLst>
          </p:cNvPr>
          <p:cNvCxnSpPr/>
          <p:nvPr/>
        </p:nvCxnSpPr>
        <p:spPr>
          <a:xfrm>
            <a:off x="2800096" y="2653048"/>
            <a:ext cx="822960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4BA43C5-CB11-DCB8-5525-FFC2FC950A9B}"/>
              </a:ext>
            </a:extLst>
          </p:cNvPr>
          <p:cNvGrpSpPr/>
          <p:nvPr/>
        </p:nvGrpSpPr>
        <p:grpSpPr>
          <a:xfrm>
            <a:off x="7302322" y="3691944"/>
            <a:ext cx="2631583" cy="815662"/>
            <a:chOff x="7431111" y="3902299"/>
            <a:chExt cx="2631583" cy="815662"/>
          </a:xfrm>
        </p:grpSpPr>
        <p:sp>
          <p:nvSpPr>
            <p:cNvPr id="14" name="Right Brace 13">
              <a:extLst>
                <a:ext uri="{FF2B5EF4-FFF2-40B4-BE49-F238E27FC236}">
                  <a16:creationId xmlns:a16="http://schemas.microsoft.com/office/drawing/2014/main" id="{25625347-5172-A363-C023-F01FDCC1AD58}"/>
                </a:ext>
              </a:extLst>
            </p:cNvPr>
            <p:cNvSpPr/>
            <p:nvPr/>
          </p:nvSpPr>
          <p:spPr>
            <a:xfrm>
              <a:off x="7431111" y="3902299"/>
              <a:ext cx="206062" cy="815662"/>
            </a:xfrm>
            <a:prstGeom prst="rightBrace">
              <a:avLst/>
            </a:pr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C1ECA70-C594-0E6C-DB75-35DA0C179051}"/>
                </a:ext>
              </a:extLst>
            </p:cNvPr>
            <p:cNvSpPr txBox="1"/>
            <p:nvPr/>
          </p:nvSpPr>
          <p:spPr>
            <a:xfrm>
              <a:off x="7753082" y="4005330"/>
              <a:ext cx="23096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rgbClr val="0000FF"/>
                  </a:solidFill>
                </a:rPr>
                <a:t>The same as we have done in tabular cases!</a:t>
              </a:r>
            </a:p>
          </p:txBody>
        </p:sp>
      </p:grp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C4989179-1365-0310-C3E6-123C4CBED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296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models under semi-gradients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Under TD semi-gradient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5577" y="2471420"/>
            <a:ext cx="3886931" cy="67700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670220" y="3048001"/>
            <a:ext cx="2180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Approximation error obtained by TD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778320" y="3108103"/>
            <a:ext cx="2180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Approximation error obtained by MC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3966692" y="3159617"/>
            <a:ext cx="2193702" cy="1558688"/>
            <a:chOff x="3966692" y="3159617"/>
            <a:chExt cx="2193702" cy="155868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3966692" y="3794975"/>
                  <a:ext cx="2193702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>
                      <a:solidFill>
                        <a:srgbClr val="0000FF"/>
                      </a:solidFill>
                    </a:rPr>
                    <a:t>When </a:t>
                  </a:r>
                  <a14:m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a14:m>
                  <a:r>
                    <a:rPr lang="en-US" dirty="0">
                      <a:solidFill>
                        <a:srgbClr val="0000FF"/>
                      </a:solidFill>
                    </a:rPr>
                    <a:t> is close to 1, large approximation error by TD!</a:t>
                  </a:r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66692" y="3794975"/>
                  <a:ext cx="2193702" cy="923330"/>
                </a:xfrm>
                <a:prstGeom prst="rect">
                  <a:avLst/>
                </a:prstGeom>
                <a:blipFill>
                  <a:blip r:embed="rId3"/>
                  <a:stretch>
                    <a:fillRect l="-2500" t="-3974" r="-833" b="-993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7" name="Straight Arrow Connector 16"/>
            <p:cNvCxnSpPr>
              <a:stCxn id="13" idx="0"/>
            </p:cNvCxnSpPr>
            <p:nvPr/>
          </p:nvCxnSpPr>
          <p:spPr>
            <a:xfrm flipV="1">
              <a:off x="5063543" y="3159617"/>
              <a:ext cx="311240" cy="635358"/>
            </a:xfrm>
            <a:prstGeom prst="straightConnector1">
              <a:avLst/>
            </a:prstGeom>
            <a:ln w="1905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/>
          <p:cNvGrpSpPr/>
          <p:nvPr/>
        </p:nvGrpSpPr>
        <p:grpSpPr>
          <a:xfrm>
            <a:off x="1687132" y="3649014"/>
            <a:ext cx="1961882" cy="912495"/>
            <a:chOff x="1687132" y="3649014"/>
            <a:chExt cx="1961882" cy="912495"/>
          </a:xfrm>
        </p:grpSpPr>
        <p:sp>
          <p:nvSpPr>
            <p:cNvPr id="18" name="TextBox 17"/>
            <p:cNvSpPr txBox="1"/>
            <p:nvPr/>
          </p:nvSpPr>
          <p:spPr>
            <a:xfrm>
              <a:off x="1687132" y="3915178"/>
              <a:ext cx="19618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Larger bias, faster convergence</a:t>
              </a:r>
            </a:p>
          </p:txBody>
        </p:sp>
        <p:cxnSp>
          <p:nvCxnSpPr>
            <p:cNvPr id="32" name="Straight Arrow Connector 31"/>
            <p:cNvCxnSpPr/>
            <p:nvPr/>
          </p:nvCxnSpPr>
          <p:spPr>
            <a:xfrm flipV="1">
              <a:off x="2603678" y="3649014"/>
              <a:ext cx="156694" cy="29192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6443729" y="3709115"/>
            <a:ext cx="2060620" cy="878151"/>
            <a:chOff x="6443729" y="3709115"/>
            <a:chExt cx="2060620" cy="878151"/>
          </a:xfrm>
        </p:grpSpPr>
        <p:sp>
          <p:nvSpPr>
            <p:cNvPr id="33" name="TextBox 32"/>
            <p:cNvSpPr txBox="1"/>
            <p:nvPr/>
          </p:nvSpPr>
          <p:spPr>
            <a:xfrm>
              <a:off x="6443729" y="3940935"/>
              <a:ext cx="20606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Larger variance, slower convergence</a:t>
              </a:r>
            </a:p>
          </p:txBody>
        </p:sp>
        <p:cxnSp>
          <p:nvCxnSpPr>
            <p:cNvPr id="34" name="Straight Arrow Connector 33"/>
            <p:cNvCxnSpPr/>
            <p:nvPr/>
          </p:nvCxnSpPr>
          <p:spPr>
            <a:xfrm flipH="1" flipV="1">
              <a:off x="7212169" y="3709115"/>
              <a:ext cx="148106" cy="25757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29B7634-95A4-DFA1-F480-8BB918123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758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Incremental update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6256" y="2803301"/>
            <a:ext cx="7166083" cy="349710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2808" y="2788451"/>
            <a:ext cx="4512925" cy="3537371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2078326" y="1480804"/>
            <a:ext cx="7973334" cy="971023"/>
            <a:chOff x="2078326" y="1480804"/>
            <a:chExt cx="7973334" cy="971023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78326" y="1486069"/>
              <a:ext cx="7973334" cy="965758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2755900" y="1511300"/>
              <a:ext cx="403225" cy="26670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849189" y="1480804"/>
              <a:ext cx="4950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-1</a:t>
              </a:r>
            </a:p>
          </p:txBody>
        </p:sp>
      </p:grp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CD922E-79C0-AB80-056B-41251DEA1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18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4B0316F-B874-AEFB-FD6D-734CB7546E24}"/>
                  </a:ext>
                </a:extLst>
              </p:cNvPr>
              <p:cNvSpPr txBox="1"/>
              <p:nvPr/>
            </p:nvSpPr>
            <p:spPr>
              <a:xfrm>
                <a:off x="9358299" y="2131170"/>
                <a:ext cx="59952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γ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4B0316F-B874-AEFB-FD6D-734CB7546E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8299" y="2131170"/>
                <a:ext cx="599523" cy="276999"/>
              </a:xfrm>
              <a:prstGeom prst="rect">
                <a:avLst/>
              </a:prstGeom>
              <a:blipFill>
                <a:blip r:embed="rId5"/>
                <a:stretch>
                  <a:fillRect l="-8163" r="-8163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1E68AB82-EA41-AD20-BB3C-06BA42A360A4}"/>
              </a:ext>
            </a:extLst>
          </p:cNvPr>
          <p:cNvGrpSpPr/>
          <p:nvPr/>
        </p:nvGrpSpPr>
        <p:grpSpPr>
          <a:xfrm>
            <a:off x="6749025" y="2842805"/>
            <a:ext cx="5422193" cy="3873995"/>
            <a:chOff x="6749025" y="2842805"/>
            <a:chExt cx="5422193" cy="3873995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AA40FBE-1BB3-D4E1-0EED-F423CECE317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49025" y="2842805"/>
              <a:ext cx="5422193" cy="339583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98FAE0F-CEA5-0809-4DC8-AF18420A48D7}"/>
                </a:ext>
              </a:extLst>
            </p:cNvPr>
            <p:cNvSpPr txBox="1"/>
            <p:nvPr/>
          </p:nvSpPr>
          <p:spPr>
            <a:xfrm>
              <a:off x="6932468" y="6070469"/>
              <a:ext cx="33562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00FF"/>
                  </a:solidFill>
                </a:rPr>
                <a:t>similar</a:t>
              </a:r>
              <a:r>
                <a:rPr lang="zh-CN" altLang="en-US" dirty="0">
                  <a:solidFill>
                    <a:srgbClr val="0000FF"/>
                  </a:solidFill>
                </a:rPr>
                <a:t> </a:t>
              </a:r>
              <a:r>
                <a:rPr lang="en-US" altLang="zh-CN" dirty="0">
                  <a:solidFill>
                    <a:srgbClr val="0000FF"/>
                  </a:solidFill>
                </a:rPr>
                <a:t>observations</a:t>
              </a:r>
              <a:r>
                <a:rPr lang="zh-CN" altLang="en-US" dirty="0">
                  <a:solidFill>
                    <a:srgbClr val="0000FF"/>
                  </a:solidFill>
                </a:rPr>
                <a:t> </a:t>
              </a:r>
              <a:r>
                <a:rPr lang="en-US" altLang="zh-CN" dirty="0">
                  <a:solidFill>
                    <a:srgbClr val="0000FF"/>
                  </a:solidFill>
                </a:rPr>
                <a:t>as</a:t>
              </a:r>
              <a:r>
                <a:rPr lang="zh-CN" altLang="en-US" dirty="0">
                  <a:solidFill>
                    <a:srgbClr val="0000FF"/>
                  </a:solidFill>
                </a:rPr>
                <a:t> </a:t>
              </a:r>
              <a:r>
                <a:rPr lang="en-US" altLang="zh-CN" dirty="0">
                  <a:solidFill>
                    <a:srgbClr val="0000FF"/>
                  </a:solidFill>
                </a:rPr>
                <a:t>in</a:t>
              </a:r>
              <a:r>
                <a:rPr lang="zh-CN" altLang="en-US" dirty="0">
                  <a:solidFill>
                    <a:srgbClr val="0000FF"/>
                  </a:solidFill>
                </a:rPr>
                <a:t> </a:t>
              </a:r>
              <a:r>
                <a:rPr lang="en-US" altLang="zh-CN" dirty="0">
                  <a:solidFill>
                    <a:srgbClr val="0000FF"/>
                  </a:solidFill>
                </a:rPr>
                <a:t>TD(n)</a:t>
              </a:r>
              <a:r>
                <a:rPr lang="zh-CN" altLang="en-US" dirty="0">
                  <a:solidFill>
                    <a:srgbClr val="0000FF"/>
                  </a:solidFill>
                </a:rPr>
                <a:t> </a:t>
              </a:r>
              <a:r>
                <a:rPr lang="en-US" altLang="zh-CN" dirty="0">
                  <a:solidFill>
                    <a:srgbClr val="0000FF"/>
                  </a:solidFill>
                </a:rPr>
                <a:t>with</a:t>
              </a:r>
              <a:r>
                <a:rPr lang="zh-CN" altLang="en-US" dirty="0">
                  <a:solidFill>
                    <a:srgbClr val="0000FF"/>
                  </a:solidFill>
                </a:rPr>
                <a:t> </a:t>
              </a:r>
              <a:r>
                <a:rPr lang="en-US" altLang="zh-CN" dirty="0">
                  <a:solidFill>
                    <a:srgbClr val="0000FF"/>
                  </a:solidFill>
                </a:rPr>
                <a:t>tabular</a:t>
              </a:r>
              <a:r>
                <a:rPr lang="zh-CN" altLang="en-US" dirty="0">
                  <a:solidFill>
                    <a:srgbClr val="0000FF"/>
                  </a:solidFill>
                </a:rPr>
                <a:t> </a:t>
              </a:r>
              <a:r>
                <a:rPr lang="en-US" altLang="zh-CN" dirty="0">
                  <a:solidFill>
                    <a:srgbClr val="0000FF"/>
                  </a:solidFill>
                </a:rPr>
                <a:t>representation</a:t>
              </a:r>
              <a:endParaRPr lang="en-US" dirty="0">
                <a:solidFill>
                  <a:srgbClr val="0000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6929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Many other different types of approximations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Non-linear models</a:t>
            </a:r>
          </a:p>
          <a:p>
            <a:pPr lvl="1"/>
            <a:r>
              <a:rPr lang="en-US" dirty="0"/>
              <a:t>Regression trees</a:t>
            </a:r>
          </a:p>
          <a:p>
            <a:pPr lvl="1"/>
            <a:r>
              <a:rPr lang="en-US" dirty="0"/>
              <a:t>Neural networks, </a:t>
            </a:r>
            <a:r>
              <a:rPr lang="en-US" dirty="0" err="1"/>
              <a:t>a.k.a</a:t>
            </a:r>
            <a:r>
              <a:rPr lang="en-US" dirty="0"/>
              <a:t>, Deep RL</a:t>
            </a:r>
          </a:p>
          <a:p>
            <a:pPr lvl="1"/>
            <a:r>
              <a:rPr lang="en-US" dirty="0"/>
              <a:t>Kernel methods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99774" y="4083970"/>
            <a:ext cx="73295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B050"/>
                </a:solidFill>
              </a:rPr>
              <a:t>Almost all methods we have learned in machine learning apply here!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45569" y="4636629"/>
            <a:ext cx="80379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00FF"/>
                </a:solidFill>
              </a:rPr>
              <a:t>All aforementioned methods apply to action value function approximation!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FDFAE9-E672-06FF-B9FA-117A1477B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14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Value function approximation</a:t>
            </a:r>
          </a:p>
          <a:p>
            <a:r>
              <a:rPr lang="en-US" dirty="0"/>
              <a:t>On-policy prediction with approximation</a:t>
            </a:r>
          </a:p>
          <a:p>
            <a:r>
              <a:rPr lang="en-US" dirty="0"/>
              <a:t>On-policy control with approximation</a:t>
            </a:r>
          </a:p>
          <a:p>
            <a:r>
              <a:rPr lang="en-US" dirty="0"/>
              <a:t>Off-policy learning with approximation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DC92A43-A022-90EA-B5C0-84E837EF7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7595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Batch update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Online methods typically converge slowly</a:t>
                </a:r>
              </a:p>
              <a:p>
                <a:pPr lvl="1"/>
                <a:r>
                  <a:rPr lang="en-US" dirty="0"/>
                  <a:t>SGD’s convergence rate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(1/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rad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Gradient descent’s rate is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(1/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Slower convergence means more samples are needed to attain the same level of estimation accuracy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r="-1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7528728" y="403954"/>
            <a:ext cx="3803317" cy="872186"/>
            <a:chOff x="7528728" y="403954"/>
            <a:chExt cx="3803317" cy="872186"/>
          </a:xfrm>
        </p:grpSpPr>
        <p:pic>
          <p:nvPicPr>
            <p:cNvPr id="8" name="Picture 4" descr="Free Idea Cliparts, Download Free Clip Art, Free Clip Art on ...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28728" y="494751"/>
              <a:ext cx="428487" cy="4284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angle 8"/>
            <p:cNvSpPr/>
            <p:nvPr/>
          </p:nvSpPr>
          <p:spPr>
            <a:xfrm>
              <a:off x="7955087" y="403954"/>
              <a:ext cx="209377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Rate of convergence</a:t>
              </a: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16844" y="722117"/>
              <a:ext cx="3315201" cy="554023"/>
            </a:xfrm>
            <a:prstGeom prst="rect">
              <a:avLst/>
            </a:prstGeom>
          </p:spPr>
        </p:pic>
      </p:grpSp>
      <p:sp>
        <p:nvSpPr>
          <p:cNvPr id="15" name="TextBox 14"/>
          <p:cNvSpPr txBox="1"/>
          <p:nvPr/>
        </p:nvSpPr>
        <p:spPr>
          <a:xfrm>
            <a:off x="3489289" y="4376057"/>
            <a:ext cx="48684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rgbClr val="FF0000"/>
                </a:solidFill>
              </a:rPr>
              <a:t>Solution: from online update to batch update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1600303" y="4762918"/>
            <a:ext cx="7649204" cy="841932"/>
            <a:chOff x="1600303" y="4762918"/>
            <a:chExt cx="7649204" cy="841932"/>
          </a:xfrm>
        </p:grpSpPr>
        <p:sp>
          <p:nvSpPr>
            <p:cNvPr id="16" name="TextBox 15"/>
            <p:cNvSpPr txBox="1"/>
            <p:nvPr/>
          </p:nvSpPr>
          <p:spPr>
            <a:xfrm>
              <a:off x="2597498" y="5014127"/>
              <a:ext cx="665200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0000FF"/>
                  </a:solidFill>
                </a:rPr>
                <a:t>Trade-off: more immediate update vs., more accurate update</a:t>
              </a:r>
            </a:p>
          </p:txBody>
        </p:sp>
        <p:pic>
          <p:nvPicPr>
            <p:cNvPr id="1030" name="Picture 6" descr="Free Balance Scale Cliparts, Download Free Clip Art, Free Clip Art on  Clipart Library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303" y="4762918"/>
              <a:ext cx="858123" cy="8419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3F1F82-F45E-F80A-C858-D89D29D98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905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Experience replay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Accumulate experiences from past interactions 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pPr lvl="1"/>
                <a:r>
                  <a:rPr lang="en-US" dirty="0"/>
                  <a:t>At each round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dirty="0"/>
                  <a:t>, sample a set of experiences from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sup>
                    </m:sSubSup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Execute SGD on it for model update </a:t>
                </a: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876342" y="2534697"/>
                <a:ext cx="547560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p>
                      </m:sSubSup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Sup>
                                <m:sSubSup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  <m:sup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sup>
                              </m:sSubSup>
                            </m:e>
                          </m:d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Sup>
                                <m:sSubSup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sup>
                              </m:sSubSup>
                            </m:e>
                          </m:d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Sup>
                                <m:sSubSup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sup>
                              </m:sSubSup>
                            </m:e>
                          </m:d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6342" y="2534697"/>
                <a:ext cx="5475602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https://miro.medium.com/max/1000/0*7BMslmK29YEWJS2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631" y="3778686"/>
            <a:ext cx="4478564" cy="2590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583806" y="6403047"/>
            <a:ext cx="38093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/>
              <a:t>Figure credit: MC.AI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2542234" y="3662624"/>
            <a:ext cx="2115178" cy="982282"/>
            <a:chOff x="2542234" y="3662624"/>
            <a:chExt cx="2115178" cy="982282"/>
          </a:xfrm>
        </p:grpSpPr>
        <p:grpSp>
          <p:nvGrpSpPr>
            <p:cNvPr id="8" name="Group 7"/>
            <p:cNvGrpSpPr/>
            <p:nvPr/>
          </p:nvGrpSpPr>
          <p:grpSpPr>
            <a:xfrm>
              <a:off x="3496826" y="3662624"/>
              <a:ext cx="1125417" cy="552660"/>
              <a:chOff x="3496826" y="3662624"/>
              <a:chExt cx="1125417" cy="552660"/>
            </a:xfrm>
          </p:grpSpPr>
          <p:cxnSp>
            <p:nvCxnSpPr>
              <p:cNvPr id="11" name="Straight Connector 10"/>
              <p:cNvCxnSpPr/>
              <p:nvPr/>
            </p:nvCxnSpPr>
            <p:spPr>
              <a:xfrm flipV="1">
                <a:off x="3622432" y="3662624"/>
                <a:ext cx="999811" cy="5025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 flipH="1">
                <a:off x="3496826" y="3677697"/>
                <a:ext cx="658167" cy="537587"/>
              </a:xfrm>
              <a:prstGeom prst="line">
                <a:avLst/>
              </a:prstGeom>
              <a:ln w="28575"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TextBox 15"/>
            <p:cNvSpPr txBox="1"/>
            <p:nvPr/>
          </p:nvSpPr>
          <p:spPr>
            <a:xfrm>
              <a:off x="2542234" y="4275574"/>
              <a:ext cx="21151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5B9BD5"/>
                  </a:solidFill>
                </a:rPr>
                <a:t>How to? Uniformly?</a:t>
              </a: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532185" y="4637314"/>
            <a:ext cx="3954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Prioritize by TD error (proportionally)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983C9162-1F8E-C1C8-E11D-C9D0BE60F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055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Prioritized experience replay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589" y="2295397"/>
            <a:ext cx="10204081" cy="338788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124628" y="5856542"/>
            <a:ext cx="45337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Figure credit: </a:t>
            </a:r>
            <a:r>
              <a:rPr lang="en-US" sz="1200" i="1" dirty="0" err="1"/>
              <a:t>Schaul</a:t>
            </a:r>
            <a:r>
              <a:rPr lang="en-US" sz="1200" i="1" dirty="0"/>
              <a:t> et al., “Prioritized experience replay”, ICLR’2016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603419" y="2050118"/>
            <a:ext cx="3465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Q-learning with tables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27837" y="2050118"/>
            <a:ext cx="4047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Q-learning with linear approximation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8431C9-181A-2043-08AC-DD8C01AA9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5268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 with value approximation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Under generalized policy iteration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8946" y="2561410"/>
            <a:ext cx="2440054" cy="3681737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2915650" y="2510011"/>
            <a:ext cx="2558602" cy="646331"/>
            <a:chOff x="2915650" y="2510011"/>
            <a:chExt cx="2558602" cy="646331"/>
          </a:xfrm>
        </p:grpSpPr>
        <p:sp>
          <p:nvSpPr>
            <p:cNvPr id="8" name="TextBox 7"/>
            <p:cNvSpPr txBox="1"/>
            <p:nvPr/>
          </p:nvSpPr>
          <p:spPr>
            <a:xfrm>
              <a:off x="2915650" y="2510011"/>
              <a:ext cx="24426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B050"/>
                  </a:solidFill>
                </a:rPr>
                <a:t>Policy evaluation is approximated</a:t>
              </a:r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flipV="1">
              <a:off x="4903288" y="2711780"/>
              <a:ext cx="570964" cy="0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2515695" y="4955107"/>
            <a:ext cx="3283713" cy="923330"/>
            <a:chOff x="2738826" y="5055735"/>
            <a:chExt cx="3283713" cy="923330"/>
          </a:xfrm>
        </p:grpSpPr>
        <p:sp>
          <p:nvSpPr>
            <p:cNvPr id="11" name="TextBox 10"/>
            <p:cNvSpPr txBox="1"/>
            <p:nvPr/>
          </p:nvSpPr>
          <p:spPr>
            <a:xfrm>
              <a:off x="2738826" y="5055735"/>
              <a:ext cx="28212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Might need longer time to converge to optimal policy; or even might not converge</a:t>
              </a:r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>
              <a:off x="5372647" y="5569528"/>
              <a:ext cx="649892" cy="34742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/>
          <p:cNvGrpSpPr/>
          <p:nvPr/>
        </p:nvGrpSpPr>
        <p:grpSpPr>
          <a:xfrm>
            <a:off x="7123974" y="4308666"/>
            <a:ext cx="3148013" cy="646331"/>
            <a:chOff x="7123974" y="4308666"/>
            <a:chExt cx="3148013" cy="646331"/>
          </a:xfrm>
        </p:grpSpPr>
        <p:sp>
          <p:nvSpPr>
            <p:cNvPr id="13" name="TextBox 12"/>
            <p:cNvSpPr txBox="1"/>
            <p:nvPr/>
          </p:nvSpPr>
          <p:spPr>
            <a:xfrm>
              <a:off x="7829294" y="4308666"/>
              <a:ext cx="24426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00FF"/>
                  </a:solidFill>
                </a:rPr>
                <a:t>Act according to the updated approximation</a:t>
              </a:r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 flipV="1">
              <a:off x="7123974" y="4510435"/>
              <a:ext cx="570964" cy="0"/>
            </a:xfrm>
            <a:prstGeom prst="straightConnector1">
              <a:avLst/>
            </a:prstGeom>
            <a:ln w="19050">
              <a:solidFill>
                <a:srgbClr val="0000FF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/>
          <p:cNvGrpSpPr/>
          <p:nvPr/>
        </p:nvGrpSpPr>
        <p:grpSpPr>
          <a:xfrm>
            <a:off x="7189593" y="1994597"/>
            <a:ext cx="4667461" cy="1140489"/>
            <a:chOff x="7189593" y="1994597"/>
            <a:chExt cx="4667461" cy="1140489"/>
          </a:xfrm>
        </p:grpSpPr>
        <p:sp>
          <p:nvSpPr>
            <p:cNvPr id="9" name="TextBox 8"/>
            <p:cNvSpPr txBox="1"/>
            <p:nvPr/>
          </p:nvSpPr>
          <p:spPr>
            <a:xfrm>
              <a:off x="7189593" y="1994597"/>
              <a:ext cx="4667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/>
                <a:t>Now we will apply the approximation methods to the action value function.</a:t>
              </a: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307392" y="2729467"/>
              <a:ext cx="4322949" cy="405619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7930557" y="2773633"/>
            <a:ext cx="2800350" cy="698990"/>
            <a:chOff x="7930557" y="2773633"/>
            <a:chExt cx="2800350" cy="698990"/>
          </a:xfrm>
        </p:grpSpPr>
        <p:sp>
          <p:nvSpPr>
            <p:cNvPr id="16" name="Rectangle 15"/>
            <p:cNvSpPr/>
            <p:nvPr/>
          </p:nvSpPr>
          <p:spPr>
            <a:xfrm>
              <a:off x="8728328" y="2773633"/>
              <a:ext cx="260891" cy="295798"/>
            </a:xfrm>
            <a:prstGeom prst="rect">
              <a:avLst/>
            </a:prstGeom>
            <a:noFill/>
            <a:ln w="19050">
              <a:solidFill>
                <a:srgbClr val="5B9BD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930557" y="3103291"/>
              <a:ext cx="28003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5B9BD5"/>
                  </a:solidFill>
                </a:rPr>
                <a:t>Target of approximation</a:t>
              </a:r>
            </a:p>
          </p:txBody>
        </p:sp>
      </p:grp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349E21E6-7B2D-EE71-7215-AB6F06A65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352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On-policy control with approximation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8171" y="1672348"/>
            <a:ext cx="8452952" cy="4569163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2331217" y="1316334"/>
            <a:ext cx="3074796" cy="1165610"/>
            <a:chOff x="2331217" y="1316334"/>
            <a:chExt cx="3074796" cy="1165610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2823587" y="2481944"/>
              <a:ext cx="1411793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2331217" y="1316334"/>
              <a:ext cx="30747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5B9BD5"/>
                  </a:solidFill>
                </a:rPr>
                <a:t>We always require this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522136" y="4923692"/>
            <a:ext cx="8281762" cy="646331"/>
            <a:chOff x="2522136" y="4923692"/>
            <a:chExt cx="8281762" cy="646331"/>
          </a:xfrm>
        </p:grpSpPr>
        <p:sp>
          <p:nvSpPr>
            <p:cNvPr id="14" name="TextBox 13"/>
            <p:cNvSpPr txBox="1"/>
            <p:nvPr/>
          </p:nvSpPr>
          <p:spPr>
            <a:xfrm>
              <a:off x="7953270" y="4923692"/>
              <a:ext cx="28506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00FF"/>
                  </a:solidFill>
                </a:rPr>
                <a:t>What’s the key difference from the prediction case?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522136" y="4958862"/>
              <a:ext cx="5406013" cy="562463"/>
            </a:xfrm>
            <a:prstGeom prst="rect">
              <a:avLst/>
            </a:prstGeom>
            <a:noFill/>
            <a:ln w="1905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D210CF4-890B-A335-5AA9-5F467B706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862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Sarsa</a:t>
            </a:r>
            <a:r>
              <a:rPr lang="en-US" dirty="0"/>
              <a:t> with action value approximation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6874" y="1863049"/>
            <a:ext cx="6943773" cy="445816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2022" y="3009363"/>
            <a:ext cx="31166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Three possible actions: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full throttle forward (+1)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full throttle reverse (-1)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zero throttle (0)</a:t>
            </a:r>
          </a:p>
          <a:p>
            <a:r>
              <a:rPr lang="en-US" dirty="0"/>
              <a:t>Reward is -1 on all time steps until reaching the goal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227786" y="5256726"/>
                <a:ext cx="1282858" cy="36240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lim>
                          </m:limLow>
                        </m:fName>
                        <m:e>
                          <m:acc>
                            <m:accPr>
                              <m:chr m:val="̂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en-US" dirty="0"/>
                            <m:t> </m:t>
                          </m:r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7786" y="5256726"/>
                <a:ext cx="1282858" cy="362407"/>
              </a:xfrm>
              <a:prstGeom prst="rect">
                <a:avLst/>
              </a:prstGeom>
              <a:blipFill>
                <a:blip r:embed="rId3"/>
                <a:stretch>
                  <a:fillRect l="-2844" t="-16667" r="-30806" b="-1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/>
          <p:cNvGrpSpPr/>
          <p:nvPr/>
        </p:nvGrpSpPr>
        <p:grpSpPr>
          <a:xfrm>
            <a:off x="6340699" y="1438140"/>
            <a:ext cx="2893453" cy="1695720"/>
            <a:chOff x="6340699" y="1438140"/>
            <a:chExt cx="2893453" cy="1695720"/>
          </a:xfrm>
        </p:grpSpPr>
        <p:cxnSp>
          <p:nvCxnSpPr>
            <p:cNvPr id="10" name="Straight Arrow Connector 9"/>
            <p:cNvCxnSpPr/>
            <p:nvPr/>
          </p:nvCxnSpPr>
          <p:spPr>
            <a:xfrm flipV="1">
              <a:off x="6593983" y="2082085"/>
              <a:ext cx="145961" cy="1051775"/>
            </a:xfrm>
            <a:prstGeom prst="straightConnector1">
              <a:avLst/>
            </a:prstGeom>
            <a:ln w="19050"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6340699" y="1438140"/>
              <a:ext cx="28934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Initialize the value by zero, overly optimistic!</a:t>
              </a:r>
            </a:p>
          </p:txBody>
        </p:sp>
      </p:grp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5390822-8EDD-8158-C6DC-56CCA7F43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122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Sarsa</a:t>
            </a:r>
            <a:r>
              <a:rPr lang="en-US" dirty="0"/>
              <a:t> with action value approximation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924" y="2391647"/>
            <a:ext cx="7339850" cy="3432304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B8ECD77-5E57-A99C-6A09-6B099032D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7545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Off-policy control with approximated function value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Now we have shifted target value and target distribution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303431" y="2539284"/>
                <a:ext cx="3809120" cy="4810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𝛻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d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acc>
                                <m:accPr>
                                  <m:chr m:val="̂"/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acc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800" b="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3431" y="2539284"/>
                <a:ext cx="3809120" cy="4810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938530" y="3114540"/>
                <a:ext cx="5566011" cy="5191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2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d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acc>
                                <m:accPr>
                                  <m:chr m:val="̂"/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acc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</m:d>
                            </m:e>
                          </m:d>
                          <m: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𝛻</m:t>
                          </m:r>
                          <m:acc>
                            <m:accPr>
                              <m:chr m:val="̂"/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acc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</m:d>
                        </m:e>
                        <m:sup/>
                      </m:sSup>
                    </m:oMath>
                  </m:oMathPara>
                </a14:m>
                <a:endParaRPr lang="en-US" sz="2800" b="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8530" y="3114540"/>
                <a:ext cx="5566011" cy="51918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2781836" y="4902557"/>
                <a:ext cx="64909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FF0000"/>
                    </a:solidFill>
                  </a:rPr>
                  <a:t>In off-policy learning, both of them come from behavior policy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!</a:t>
                </a: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1836" y="4902557"/>
                <a:ext cx="6490952" cy="369332"/>
              </a:xfrm>
              <a:prstGeom prst="rect">
                <a:avLst/>
              </a:prstGeom>
              <a:blipFill>
                <a:blip r:embed="rId4"/>
                <a:stretch>
                  <a:fillRect l="-751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0" name="Group 39"/>
          <p:cNvGrpSpPr/>
          <p:nvPr/>
        </p:nvGrpSpPr>
        <p:grpSpPr>
          <a:xfrm>
            <a:off x="1728035" y="3661893"/>
            <a:ext cx="3062905" cy="912494"/>
            <a:chOff x="1728035" y="3661893"/>
            <a:chExt cx="3062905" cy="912494"/>
          </a:xfrm>
        </p:grpSpPr>
        <p:grpSp>
          <p:nvGrpSpPr>
            <p:cNvPr id="32" name="Group 31"/>
            <p:cNvGrpSpPr/>
            <p:nvPr/>
          </p:nvGrpSpPr>
          <p:grpSpPr>
            <a:xfrm>
              <a:off x="3228304" y="3661893"/>
              <a:ext cx="862885" cy="321972"/>
              <a:chOff x="3228304" y="3661893"/>
              <a:chExt cx="862885" cy="321972"/>
            </a:xfrm>
          </p:grpSpPr>
          <p:cxnSp>
            <p:nvCxnSpPr>
              <p:cNvPr id="26" name="Straight Connector 25"/>
              <p:cNvCxnSpPr/>
              <p:nvPr/>
            </p:nvCxnSpPr>
            <p:spPr>
              <a:xfrm>
                <a:off x="3541690" y="3661893"/>
                <a:ext cx="549499" cy="4292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/>
              <p:cNvCxnSpPr/>
              <p:nvPr/>
            </p:nvCxnSpPr>
            <p:spPr>
              <a:xfrm flipH="1">
                <a:off x="3228304" y="3670479"/>
                <a:ext cx="588135" cy="313386"/>
              </a:xfrm>
              <a:prstGeom prst="straightConnector1">
                <a:avLst/>
              </a:prstGeom>
              <a:ln w="28575">
                <a:solidFill>
                  <a:srgbClr val="0000FF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8" name="Group 37"/>
            <p:cNvGrpSpPr/>
            <p:nvPr/>
          </p:nvGrpSpPr>
          <p:grpSpPr>
            <a:xfrm>
              <a:off x="1728035" y="3928056"/>
              <a:ext cx="3062905" cy="646331"/>
              <a:chOff x="1728035" y="3928056"/>
              <a:chExt cx="3062905" cy="64633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TextBox 12"/>
                  <p:cNvSpPr txBox="1"/>
                  <p:nvPr/>
                </p:nvSpPr>
                <p:spPr>
                  <a:xfrm>
                    <a:off x="2060620" y="3928056"/>
                    <a:ext cx="2730320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dirty="0">
                        <a:solidFill>
                          <a:srgbClr val="0000FF"/>
                        </a:solidFill>
                      </a:rPr>
                      <a:t>Stationary state distribution under policy </a:t>
                    </a:r>
                    <a14:m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oMath>
                    </a14:m>
                    <a:endParaRPr lang="en-US" dirty="0">
                      <a:solidFill>
                        <a:srgbClr val="0000FF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3" name="TextBox 1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60620" y="3928056"/>
                    <a:ext cx="2730320" cy="646331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l="-1786" t="-4717" b="-14151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34" name="Oval 33"/>
              <p:cNvSpPr/>
              <p:nvPr/>
            </p:nvSpPr>
            <p:spPr>
              <a:xfrm>
                <a:off x="1728035" y="4134118"/>
                <a:ext cx="281069" cy="266164"/>
              </a:xfrm>
              <a:prstGeom prst="ellips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rgbClr val="0000FF"/>
                    </a:solidFill>
                  </a:rPr>
                  <a:t>1</a:t>
                </a:r>
              </a:p>
            </p:txBody>
          </p:sp>
        </p:grpSp>
      </p:grpSp>
      <p:grpSp>
        <p:nvGrpSpPr>
          <p:cNvPr id="41" name="Group 40"/>
          <p:cNvGrpSpPr/>
          <p:nvPr/>
        </p:nvGrpSpPr>
        <p:grpSpPr>
          <a:xfrm>
            <a:off x="4340181" y="3636135"/>
            <a:ext cx="3236889" cy="674131"/>
            <a:chOff x="4340181" y="3636135"/>
            <a:chExt cx="3236889" cy="674131"/>
          </a:xfrm>
        </p:grpSpPr>
        <p:grpSp>
          <p:nvGrpSpPr>
            <p:cNvPr id="17" name="Group 16"/>
            <p:cNvGrpSpPr/>
            <p:nvPr/>
          </p:nvGrpSpPr>
          <p:grpSpPr>
            <a:xfrm>
              <a:off x="4340181" y="3636135"/>
              <a:ext cx="862884" cy="382073"/>
              <a:chOff x="4340181" y="3636135"/>
              <a:chExt cx="862884" cy="382073"/>
            </a:xfrm>
          </p:grpSpPr>
          <p:cxnSp>
            <p:nvCxnSpPr>
              <p:cNvPr id="18" name="Straight Connector 17"/>
              <p:cNvCxnSpPr/>
              <p:nvPr/>
            </p:nvCxnSpPr>
            <p:spPr>
              <a:xfrm>
                <a:off x="4340181" y="3640428"/>
                <a:ext cx="862884" cy="0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Arrow Connector 18"/>
              <p:cNvCxnSpPr/>
              <p:nvPr/>
            </p:nvCxnSpPr>
            <p:spPr>
              <a:xfrm>
                <a:off x="4765183" y="3636135"/>
                <a:ext cx="429296" cy="382073"/>
              </a:xfrm>
              <a:prstGeom prst="straightConnector1">
                <a:avLst/>
              </a:prstGeom>
              <a:ln w="28575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9" name="Group 38"/>
            <p:cNvGrpSpPr/>
            <p:nvPr/>
          </p:nvGrpSpPr>
          <p:grpSpPr>
            <a:xfrm>
              <a:off x="4591437" y="3940934"/>
              <a:ext cx="2985633" cy="369332"/>
              <a:chOff x="4591437" y="3940934"/>
              <a:chExt cx="2985633" cy="36933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" name="TextBox 13"/>
                  <p:cNvSpPr txBox="1"/>
                  <p:nvPr/>
                </p:nvSpPr>
                <p:spPr>
                  <a:xfrm>
                    <a:off x="4846750" y="3940934"/>
                    <a:ext cx="2730320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dirty="0">
                        <a:solidFill>
                          <a:srgbClr val="00B050"/>
                        </a:solidFill>
                      </a:rPr>
                      <a:t>Target value under policy </a:t>
                    </a:r>
                    <a14:m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oMath>
                    </a14:m>
                    <a:endParaRPr lang="en-US" dirty="0">
                      <a:solidFill>
                        <a:srgbClr val="00B05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4" name="TextBox 1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846750" y="3940934"/>
                    <a:ext cx="2730320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l="-1786" t="-8197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35" name="Oval 34"/>
              <p:cNvSpPr/>
              <p:nvPr/>
            </p:nvSpPr>
            <p:spPr>
              <a:xfrm>
                <a:off x="4591437" y="3988157"/>
                <a:ext cx="281069" cy="266164"/>
              </a:xfrm>
              <a:prstGeom prst="ellipse">
                <a:avLst/>
              </a:prstGeom>
              <a:ln>
                <a:solidFill>
                  <a:srgbClr val="00B05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rgbClr val="00B050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42" name="Group 41"/>
          <p:cNvGrpSpPr/>
          <p:nvPr/>
        </p:nvGrpSpPr>
        <p:grpSpPr>
          <a:xfrm>
            <a:off x="3638401" y="5490693"/>
            <a:ext cx="4904585" cy="369332"/>
            <a:chOff x="3638401" y="5490693"/>
            <a:chExt cx="4904585" cy="369332"/>
          </a:xfrm>
        </p:grpSpPr>
        <p:sp>
          <p:nvSpPr>
            <p:cNvPr id="36" name="Oval 35"/>
            <p:cNvSpPr/>
            <p:nvPr/>
          </p:nvSpPr>
          <p:spPr>
            <a:xfrm>
              <a:off x="3638401" y="5559380"/>
              <a:ext cx="281069" cy="266164"/>
            </a:xfrm>
            <a:prstGeom prst="ellipse">
              <a:avLst/>
            </a:prstGeom>
            <a:ln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00B050"/>
                  </a:solidFill>
                </a:rPr>
                <a:t>2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3953815" y="5490693"/>
              <a:ext cx="45891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B050"/>
                  </a:solidFill>
                </a:rPr>
                <a:t>can be addressed by importance sampling! </a:t>
              </a: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B6E1FF5-53C2-1D6A-6517-B8BAD0297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174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Target value correction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Importance sampling</a:t>
            </a:r>
          </a:p>
          <a:p>
            <a:pPr lvl="1"/>
            <a:r>
              <a:rPr lang="en-US" dirty="0"/>
              <a:t>Importance weight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Gradient correction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5318" y="2614411"/>
            <a:ext cx="2573543" cy="90214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5222" y="3885726"/>
            <a:ext cx="3924044" cy="450161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6673850" y="2786130"/>
            <a:ext cx="4466375" cy="1188970"/>
            <a:chOff x="6673850" y="2786130"/>
            <a:chExt cx="4466375" cy="1188970"/>
          </a:xfrm>
        </p:grpSpPr>
        <p:sp>
          <p:nvSpPr>
            <p:cNvPr id="15" name="TextBox 14"/>
            <p:cNvSpPr txBox="1"/>
            <p:nvPr/>
          </p:nvSpPr>
          <p:spPr>
            <a:xfrm>
              <a:off x="7096259" y="2786130"/>
              <a:ext cx="40439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5B9BD5"/>
                  </a:solidFill>
                </a:rPr>
                <a:t>Naturally generalize to multi-step correction as in MC methods</a:t>
              </a:r>
            </a:p>
          </p:txBody>
        </p:sp>
        <p:cxnSp>
          <p:nvCxnSpPr>
            <p:cNvPr id="17" name="Straight Arrow Connector 16"/>
            <p:cNvCxnSpPr/>
            <p:nvPr/>
          </p:nvCxnSpPr>
          <p:spPr>
            <a:xfrm flipH="1" flipV="1">
              <a:off x="6673850" y="3086100"/>
              <a:ext cx="418117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 flipH="1">
              <a:off x="7061200" y="3390900"/>
              <a:ext cx="314325" cy="58420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22"/>
          <p:cNvSpPr txBox="1"/>
          <p:nvPr/>
        </p:nvSpPr>
        <p:spPr>
          <a:xfrm>
            <a:off x="3249769" y="5228823"/>
            <a:ext cx="5237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7030A0"/>
                </a:solidFill>
              </a:rPr>
              <a:t>The previous learnt off-policy methods, e.g., </a:t>
            </a:r>
            <a:r>
              <a:rPr lang="en-US" altLang="zh-CN" i="1" dirty="0">
                <a:solidFill>
                  <a:srgbClr val="7030A0"/>
                </a:solidFill>
              </a:rPr>
              <a:t>Q-learning,</a:t>
            </a:r>
            <a:r>
              <a:rPr lang="zh-CN" altLang="en-US" i="1" dirty="0">
                <a:solidFill>
                  <a:srgbClr val="7030A0"/>
                </a:solidFill>
              </a:rPr>
              <a:t> </a:t>
            </a:r>
            <a:r>
              <a:rPr lang="en-US" i="1" dirty="0" err="1">
                <a:solidFill>
                  <a:srgbClr val="7030A0"/>
                </a:solidFill>
              </a:rPr>
              <a:t>Treeback</a:t>
            </a:r>
            <a:r>
              <a:rPr lang="en-US" i="1" dirty="0">
                <a:solidFill>
                  <a:srgbClr val="7030A0"/>
                </a:solidFill>
              </a:rPr>
              <a:t> also apply for this purpose, as they directly provide us the target value.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8E85084-2FD7-2FFB-7B43-CDAD3C861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28</a:t>
            </a:fld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E2F495F-CE44-D280-AB99-F6958B8975A5}"/>
              </a:ext>
            </a:extLst>
          </p:cNvPr>
          <p:cNvGrpSpPr/>
          <p:nvPr/>
        </p:nvGrpSpPr>
        <p:grpSpPr>
          <a:xfrm>
            <a:off x="3933754" y="4335887"/>
            <a:ext cx="5231027" cy="778746"/>
            <a:chOff x="3933754" y="4335887"/>
            <a:chExt cx="5231027" cy="778746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953814" y="4628347"/>
              <a:ext cx="5119504" cy="486286"/>
            </a:xfrm>
            <a:prstGeom prst="rect">
              <a:avLst/>
            </a:prstGeom>
          </p:spPr>
        </p:pic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18193C17-D83D-8455-4DE9-76DF22F8D3CC}"/>
                </a:ext>
              </a:extLst>
            </p:cNvPr>
            <p:cNvCxnSpPr>
              <a:cxnSpLocks/>
            </p:cNvCxnSpPr>
            <p:nvPr/>
          </p:nvCxnSpPr>
          <p:spPr>
            <a:xfrm>
              <a:off x="5813944" y="4335887"/>
              <a:ext cx="375574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842B996-6AEF-710A-7864-62A1301FBDC0}"/>
                </a:ext>
              </a:extLst>
            </p:cNvPr>
            <p:cNvSpPr/>
            <p:nvPr/>
          </p:nvSpPr>
          <p:spPr>
            <a:xfrm>
              <a:off x="3933754" y="4628347"/>
              <a:ext cx="5231027" cy="486286"/>
            </a:xfrm>
            <a:prstGeom prst="rect">
              <a:avLst/>
            </a:prstGeom>
            <a:noFill/>
            <a:ln w="19050">
              <a:solidFill>
                <a:srgbClr val="5B9BD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0EC5A16F-0B9C-D64A-4EE4-DF8316F307BE}"/>
                </a:ext>
              </a:extLst>
            </p:cNvPr>
            <p:cNvCxnSpPr/>
            <p:nvPr/>
          </p:nvCxnSpPr>
          <p:spPr>
            <a:xfrm>
              <a:off x="6001731" y="4336754"/>
              <a:ext cx="0" cy="292460"/>
            </a:xfrm>
            <a:prstGeom prst="line">
              <a:avLst/>
            </a:prstGeom>
            <a:ln w="19050"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97090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 in off-policy control with approximation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23F1BB2-B52C-5B15-9AF3-170F675BE4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Behavior policy is unaware of the quality of approximation</a:t>
            </a:r>
          </a:p>
          <a:p>
            <a:pPr lvl="1"/>
            <a:r>
              <a:rPr lang="en-US" dirty="0"/>
              <a:t>A one</a:t>
            </a:r>
            <a:r>
              <a:rPr lang="en-US" altLang="zh-CN" dirty="0"/>
              <a:t>-</a:t>
            </a:r>
            <a:r>
              <a:rPr lang="en-US" dirty="0"/>
              <a:t>dimensional case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1C8768D-7149-3978-4F59-F8196C4A5C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4699" y="2997994"/>
            <a:ext cx="2806700" cy="10033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B4F2BBD-ED05-1690-DE63-9577AAE80B19}"/>
                  </a:ext>
                </a:extLst>
              </p:cNvPr>
              <p:cNvSpPr txBox="1"/>
              <p:nvPr/>
            </p:nvSpPr>
            <p:spPr>
              <a:xfrm>
                <a:off x="3581400" y="3953589"/>
                <a:ext cx="5060879" cy="25853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en-US" dirty="0"/>
                  <a:t>Initialize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dirty="0"/>
                  <a:t>=10, and set step size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=0.1</a:t>
                </a:r>
              </a:p>
              <a:p>
                <a:pPr marL="342900" indent="-342900">
                  <a:buAutoNum type="arabicPeriod"/>
                </a:pPr>
                <a:r>
                  <a:rPr lang="en-US" dirty="0"/>
                  <a:t>TD(0) error = 0 + 0.99*2*10 – 10 = 9.8</a:t>
                </a:r>
              </a:p>
              <a:p>
                <a:pPr marL="342900" indent="-342900">
                  <a:buAutoNum type="arabicPeriod"/>
                </a:pPr>
                <a:r>
                  <a:rPr lang="en-US" dirty="0"/>
                  <a:t>Update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dirty="0"/>
                  <a:t> by semi-gradient TD(0):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dirty="0"/>
                  <a:t> =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dirty="0"/>
                  <a:t> +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dirty="0"/>
                  <a:t>TD(0)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m:rPr>
                        <m:sty m:val="p"/>
                      </m:rP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∇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dirty="0"/>
                  <a:t> = 10 + 0.1*9.8*1=10.98</a:t>
                </a:r>
              </a:p>
              <a:p>
                <a:pPr marL="342900" indent="-342900">
                  <a:buFontTx/>
                  <a:buAutoNum type="arabicPeriod"/>
                </a:pPr>
                <a:r>
                  <a:rPr lang="en-US" dirty="0"/>
                  <a:t>TD(0) error = 0 + 0.99*2*10.98 – 10.98 = 10.76</a:t>
                </a:r>
              </a:p>
              <a:p>
                <a:pPr marL="342900" indent="-342900">
                  <a:buFontTx/>
                  <a:buAutoNum type="arabicPeriod"/>
                </a:pPr>
                <a:r>
                  <a:rPr lang="en-US" dirty="0"/>
                  <a:t>Update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dirty="0"/>
                  <a:t> by semi-gradient TD(0):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dirty="0"/>
                  <a:t> =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dirty="0"/>
                  <a:t> +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dirty="0"/>
                  <a:t>TD(0)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m:rPr>
                        <m:sty m:val="p"/>
                      </m:rP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∇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dirty="0"/>
                  <a:t> = 10.98 + 0.1*10.76*1=12.06</a:t>
                </a:r>
              </a:p>
              <a:p>
                <a:pPr marL="342900" indent="-342900">
                  <a:buAutoNum type="arabicPeriod"/>
                </a:pPr>
                <a:r>
                  <a:rPr lang="en-US" dirty="0"/>
                  <a:t>….. </a:t>
                </a:r>
              </a:p>
              <a:p>
                <a:pPr marL="342900" indent="-342900">
                  <a:buAutoNum type="arabicPeriod"/>
                </a:pPr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B4F2BBD-ED05-1690-DE63-9577AAE80B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1400" y="3953589"/>
                <a:ext cx="5060879" cy="2585323"/>
              </a:xfrm>
              <a:prstGeom prst="rect">
                <a:avLst/>
              </a:prstGeom>
              <a:blipFill>
                <a:blip r:embed="rId3"/>
                <a:stretch>
                  <a:fillRect l="-1253" t="-9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F60DB36-7027-5092-236B-4AC1CE2DC33A}"/>
                  </a:ext>
                </a:extLst>
              </p:cNvPr>
              <p:cNvSpPr txBox="1"/>
              <p:nvPr/>
            </p:nvSpPr>
            <p:spPr>
              <a:xfrm>
                <a:off x="4863722" y="2720995"/>
                <a:ext cx="186865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=0.99</m:t>
                    </m:r>
                  </m:oMath>
                </a14:m>
                <a:r>
                  <a:rPr lang="en-US" dirty="0"/>
                  <a:t>, reward=0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F60DB36-7027-5092-236B-4AC1CE2DC3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3722" y="2720995"/>
                <a:ext cx="1868653" cy="276999"/>
              </a:xfrm>
              <a:prstGeom prst="rect">
                <a:avLst/>
              </a:prstGeom>
              <a:blipFill>
                <a:blip r:embed="rId4"/>
                <a:stretch>
                  <a:fillRect l="-4762" t="-26087" r="-6803" b="-478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AFF18EE3-FB25-210E-6DC5-A3C243E3F11E}"/>
              </a:ext>
            </a:extLst>
          </p:cNvPr>
          <p:cNvGrpSpPr/>
          <p:nvPr/>
        </p:nvGrpSpPr>
        <p:grpSpPr>
          <a:xfrm>
            <a:off x="8014698" y="3173873"/>
            <a:ext cx="3466928" cy="460015"/>
            <a:chOff x="5454650" y="3111500"/>
            <a:chExt cx="4211425" cy="55880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7E2D732E-2826-5E00-4D9C-19812778195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454650" y="3187700"/>
              <a:ext cx="1282700" cy="4826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D1FEFD8-E0FA-E6EA-2BAC-4E7F74DDF23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32375" y="3111500"/>
              <a:ext cx="2933700" cy="558800"/>
            </a:xfrm>
            <a:prstGeom prst="rect">
              <a:avLst/>
            </a:prstGeom>
          </p:spPr>
        </p:pic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5315502-26FB-4F99-F787-98767774F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377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Tabular methods for RL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Enumerate and store all state(-action) values in a big table</a:t>
            </a:r>
          </a:p>
          <a:p>
            <a:pPr lvl="1"/>
            <a:r>
              <a:rPr lang="en-US" dirty="0"/>
              <a:t>Recall MP2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999" y="2392885"/>
            <a:ext cx="5846441" cy="3998719"/>
          </a:xfrm>
          <a:prstGeom prst="rect">
            <a:avLst/>
          </a:prstGeom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4859628" y="5877060"/>
            <a:ext cx="6113171" cy="798626"/>
            <a:chOff x="4859628" y="5877060"/>
            <a:chExt cx="6113171" cy="798626"/>
          </a:xfrm>
        </p:grpSpPr>
        <p:sp>
          <p:nvSpPr>
            <p:cNvPr id="2" name="TextBox 1"/>
            <p:cNvSpPr txBox="1"/>
            <p:nvPr/>
          </p:nvSpPr>
          <p:spPr>
            <a:xfrm>
              <a:off x="6958884" y="6306354"/>
              <a:ext cx="40139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5B9BD5"/>
                  </a:solidFill>
                </a:rPr>
                <a:t>Entire state space, or state-action space</a:t>
              </a:r>
            </a:p>
          </p:txBody>
        </p:sp>
        <p:cxnSp>
          <p:nvCxnSpPr>
            <p:cNvPr id="5" name="Straight Arrow Connector 4"/>
            <p:cNvCxnSpPr/>
            <p:nvPr/>
          </p:nvCxnSpPr>
          <p:spPr>
            <a:xfrm flipH="1" flipV="1">
              <a:off x="7521263" y="5877060"/>
              <a:ext cx="180303" cy="416416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>
              <a:stCxn id="2" idx="1"/>
            </p:cNvCxnSpPr>
            <p:nvPr/>
          </p:nvCxnSpPr>
          <p:spPr>
            <a:xfrm flipH="1" flipV="1">
              <a:off x="4859628" y="6091708"/>
              <a:ext cx="2099256" cy="399312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F4BF757-DACB-18BA-ACF5-BC88F6A59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5673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Baird’s counterexample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1300" y="1754177"/>
            <a:ext cx="8740208" cy="43407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839036" y="2567600"/>
                <a:ext cx="2978274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FF0000"/>
                    </a:solidFill>
                  </a:rPr>
                  <a:t>Results by off-policy semi-gradient TD(0)?  Let’s start from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=(1, 1, 1, 1, 1, 1, 10, 1)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9036" y="2567600"/>
                <a:ext cx="2978274" cy="923330"/>
              </a:xfrm>
              <a:prstGeom prst="rect">
                <a:avLst/>
              </a:prstGeom>
              <a:blipFill>
                <a:blip r:embed="rId3"/>
                <a:stretch>
                  <a:fillRect l="-1840" t="-3289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F1377DBA-C6B2-EC08-198F-85E0BA5582D8}"/>
              </a:ext>
            </a:extLst>
          </p:cNvPr>
          <p:cNvSpPr txBox="1"/>
          <p:nvPr/>
        </p:nvSpPr>
        <p:spPr>
          <a:xfrm>
            <a:off x="8646508" y="5572897"/>
            <a:ext cx="2881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Reward is zero everywhere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077569-20E0-0A79-21DE-A1D3CB188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919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Baird’s counterexample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416091"/>
            <a:ext cx="8222759" cy="44923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135413" y="3344214"/>
            <a:ext cx="3249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Deadly triad: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</a:rPr>
              <a:t>Function approximation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</a:rPr>
              <a:t>Bootstrapping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</a:rPr>
              <a:t>Off-policy learning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593F3B-4E8A-5778-90D4-841A9539F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31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79B0DB1-5087-409C-C4FA-00523BA9EC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5863135"/>
            <a:ext cx="7772400" cy="602032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A9B13336-0020-4271-706C-17B1AC9F4C42}"/>
              </a:ext>
            </a:extLst>
          </p:cNvPr>
          <p:cNvGrpSpPr/>
          <p:nvPr/>
        </p:nvGrpSpPr>
        <p:grpSpPr>
          <a:xfrm>
            <a:off x="8100410" y="1094645"/>
            <a:ext cx="2985817" cy="454189"/>
            <a:chOff x="8100410" y="1094645"/>
            <a:chExt cx="2985817" cy="45418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A465F9F-DF57-5F28-A835-E1DB9248FE24}"/>
                </a:ext>
              </a:extLst>
            </p:cNvPr>
            <p:cNvSpPr txBox="1"/>
            <p:nvPr/>
          </p:nvSpPr>
          <p:spPr>
            <a:xfrm>
              <a:off x="8679086" y="1094645"/>
              <a:ext cx="24071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solidFill>
                    <a:srgbClr val="FF0000"/>
                  </a:solidFill>
                </a:rPr>
                <a:t>Even</a:t>
              </a:r>
              <a:r>
                <a:rPr lang="zh-CN" altLang="en-US" b="1" dirty="0">
                  <a:solidFill>
                    <a:srgbClr val="FF0000"/>
                  </a:solidFill>
                </a:rPr>
                <a:t> </a:t>
              </a:r>
              <a:r>
                <a:rPr lang="en-US" altLang="zh-CN" b="1" dirty="0">
                  <a:solidFill>
                    <a:srgbClr val="FF0000"/>
                  </a:solidFill>
                </a:rPr>
                <a:t>DP</a:t>
              </a:r>
              <a:r>
                <a:rPr lang="zh-CN" altLang="en-US" b="1" dirty="0">
                  <a:solidFill>
                    <a:srgbClr val="FF0000"/>
                  </a:solidFill>
                </a:rPr>
                <a:t> </a:t>
              </a:r>
              <a:r>
                <a:rPr lang="en-US" altLang="zh-CN" b="1" dirty="0">
                  <a:solidFill>
                    <a:srgbClr val="FF0000"/>
                  </a:solidFill>
                </a:rPr>
                <a:t>cannot</a:t>
              </a:r>
              <a:r>
                <a:rPr lang="zh-CN" altLang="en-US" b="1" dirty="0">
                  <a:solidFill>
                    <a:srgbClr val="FF0000"/>
                  </a:solidFill>
                </a:rPr>
                <a:t> </a:t>
              </a:r>
              <a:r>
                <a:rPr lang="en-US" altLang="zh-CN" b="1" dirty="0">
                  <a:solidFill>
                    <a:srgbClr val="FF0000"/>
                  </a:solidFill>
                </a:rPr>
                <a:t>help!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8606E139-5BC3-762B-ECC6-ECB29C8B44A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100410" y="1324904"/>
              <a:ext cx="578676" cy="22393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7641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value-function geometry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8141" y="2069206"/>
            <a:ext cx="8051742" cy="4012056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5645241" y="4026793"/>
            <a:ext cx="2446986" cy="841421"/>
            <a:chOff x="4365939" y="6512416"/>
            <a:chExt cx="2446986" cy="841421"/>
          </a:xfrm>
        </p:grpSpPr>
        <p:sp>
          <p:nvSpPr>
            <p:cNvPr id="7" name="TextBox 6"/>
            <p:cNvSpPr txBox="1"/>
            <p:nvPr/>
          </p:nvSpPr>
          <p:spPr>
            <a:xfrm>
              <a:off x="4567708" y="6512416"/>
              <a:ext cx="22452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00FF"/>
                  </a:solidFill>
                </a:rPr>
                <a:t>Projection operator</a:t>
              </a:r>
            </a:p>
          </p:txBody>
        </p:sp>
        <p:cxnSp>
          <p:nvCxnSpPr>
            <p:cNvPr id="9" name="Straight Arrow Connector 8"/>
            <p:cNvCxnSpPr/>
            <p:nvPr/>
          </p:nvCxnSpPr>
          <p:spPr>
            <a:xfrm flipH="1">
              <a:off x="4365939" y="6864440"/>
              <a:ext cx="334849" cy="489397"/>
            </a:xfrm>
            <a:prstGeom prst="straightConnector1">
              <a:avLst/>
            </a:prstGeom>
            <a:ln w="1905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989195" y="2876282"/>
                <a:ext cx="3056586" cy="42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00B050"/>
                    </a:solidFill>
                  </a:rPr>
                  <a:t>Value error: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|</m:t>
                    </m:r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𝑤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𝜋</m:t>
                            </m:r>
                          </m:sub>
                        </m:sSub>
                      </m:e>
                    </m:d>
                    <m:sSubSup>
                      <m:sSubSupPr>
                        <m:ctrlPr>
                          <a:rPr lang="en-US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  <m:d>
                          <m:dPr>
                            <m:ctrlP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sub>
                      <m:sup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endParaRPr lang="en-US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9195" y="2876282"/>
                <a:ext cx="3056586" cy="422552"/>
              </a:xfrm>
              <a:prstGeom prst="rect">
                <a:avLst/>
              </a:prstGeom>
              <a:blipFill>
                <a:blip r:embed="rId3"/>
                <a:stretch>
                  <a:fillRect l="-1796" t="-2899" b="-159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876281" y="5636654"/>
                <a:ext cx="6980349" cy="4253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00B050"/>
                    </a:solidFill>
                  </a:rPr>
                  <a:t>Bellman error: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|</m:t>
                    </m:r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𝜋</m:t>
                            </m:r>
                          </m:sub>
                        </m:sSub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𝛾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+1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)|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∼</m:t>
                            </m:r>
                            <m: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</m:d>
                      </m:e>
                    </m:d>
                    <m:sSubSup>
                      <m:sSubSupPr>
                        <m:ctrlPr>
                          <a:rPr lang="en-US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  <m:d>
                          <m:dPr>
                            <m:ctrlP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sub>
                      <m:sup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endParaRPr lang="en-US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6281" y="5636654"/>
                <a:ext cx="6980349" cy="425309"/>
              </a:xfrm>
              <a:prstGeom prst="rect">
                <a:avLst/>
              </a:prstGeom>
              <a:blipFill>
                <a:blip r:embed="rId4"/>
                <a:stretch>
                  <a:fillRect l="-786" t="-2899" b="-159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1463898" y="1785871"/>
            <a:ext cx="30952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What is a better objective for off-policy learning?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09AFE0-7919-C6EA-1639-DFAA71DA168C}"/>
              </a:ext>
            </a:extLst>
          </p:cNvPr>
          <p:cNvSpPr txBox="1"/>
          <p:nvPr/>
        </p:nvSpPr>
        <p:spPr>
          <a:xfrm>
            <a:off x="6830731" y="6113352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Expectation of TD error!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4220884-D7B0-6EB4-804D-00F478639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226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7" grpId="0"/>
      <p:bldP spid="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Takeaways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Function approximation generalizes value estimation across states</a:t>
            </a:r>
          </a:p>
          <a:p>
            <a:r>
              <a:rPr lang="en-US" dirty="0"/>
              <a:t>On-policy prediction and control are typically performed as SGD </a:t>
            </a:r>
            <a:r>
              <a:rPr lang="en-US" altLang="zh-CN" dirty="0"/>
              <a:t>for</a:t>
            </a:r>
            <a:r>
              <a:rPr lang="zh-CN" altLang="en-US" dirty="0"/>
              <a:t> </a:t>
            </a:r>
            <a:r>
              <a:rPr lang="en-US" altLang="zh-CN" dirty="0"/>
              <a:t>parameter</a:t>
            </a:r>
            <a:r>
              <a:rPr lang="zh-CN" altLang="en-US" dirty="0"/>
              <a:t> </a:t>
            </a:r>
            <a:r>
              <a:rPr lang="en-US" dirty="0"/>
              <a:t>estimation</a:t>
            </a:r>
          </a:p>
          <a:p>
            <a:r>
              <a:rPr lang="en-US" dirty="0"/>
              <a:t>Off-policy with value approximation is much more challenging 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E95A025-06FD-9FB8-92D2-E12415FAA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2372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Suggested readings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Chapter 9: On-policy Prediction with Approximation</a:t>
            </a:r>
          </a:p>
          <a:p>
            <a:r>
              <a:rPr lang="en-US" dirty="0"/>
              <a:t>Chapter 10: On-policy Control with Approximation</a:t>
            </a:r>
          </a:p>
          <a:p>
            <a:r>
              <a:rPr lang="en-US" dirty="0"/>
              <a:t>Chapter 11: Off-policy Methods with Approximation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630542-BC35-A28E-3079-88F9C8C75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4895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Emphatic-TD methods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821028" y="1748352"/>
                <a:ext cx="10515600" cy="4351338"/>
              </a:xfrm>
            </p:spPr>
            <p:txBody>
              <a:bodyPr/>
              <a:lstStyle/>
              <a:p>
                <a:r>
                  <a:rPr lang="en-US" dirty="0"/>
                  <a:t>Interpret discount factor as termination</a:t>
                </a:r>
              </a:p>
              <a:p>
                <a:pPr lvl="1"/>
                <a:r>
                  <a:rPr lang="en-US" dirty="0"/>
                  <a:t>With probability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dirty="0"/>
                  <a:t> the transition continues; otherwise, it terminates and immediately restarts</a:t>
                </a:r>
              </a:p>
              <a:p>
                <a:pPr lvl="1"/>
                <a:r>
                  <a:rPr lang="en-US" dirty="0"/>
                  <a:t>We can map each off-policy sequence as on-policy, by reweighing the states! </a:t>
                </a:r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1028" y="1748352"/>
                <a:ext cx="10515600" cy="4351338"/>
              </a:xfrm>
              <a:blipFill>
                <a:blip r:embed="rId2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2083424" y="4753780"/>
            <a:ext cx="2086377" cy="369332"/>
            <a:chOff x="1601273" y="4971245"/>
            <a:chExt cx="2086377" cy="369332"/>
          </a:xfrm>
        </p:grpSpPr>
        <p:sp>
          <p:nvSpPr>
            <p:cNvPr id="8" name="TextBox 7"/>
            <p:cNvSpPr txBox="1"/>
            <p:nvPr/>
          </p:nvSpPr>
          <p:spPr>
            <a:xfrm>
              <a:off x="1601273" y="4971245"/>
              <a:ext cx="18717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State emphasis</a:t>
              </a:r>
            </a:p>
          </p:txBody>
        </p:sp>
        <p:cxnSp>
          <p:nvCxnSpPr>
            <p:cNvPr id="10" name="Straight Arrow Connector 9"/>
            <p:cNvCxnSpPr/>
            <p:nvPr/>
          </p:nvCxnSpPr>
          <p:spPr>
            <a:xfrm>
              <a:off x="3168202" y="5168721"/>
              <a:ext cx="519448" cy="0"/>
            </a:xfrm>
            <a:prstGeom prst="straightConnector1">
              <a:avLst/>
            </a:prstGeom>
            <a:ln w="1905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7955" y="3554944"/>
            <a:ext cx="4105774" cy="50877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3205" y="4152773"/>
            <a:ext cx="3573362" cy="38310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4511" y="4788014"/>
            <a:ext cx="2601532" cy="325192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2985602" y="5167436"/>
            <a:ext cx="3335628" cy="985474"/>
            <a:chOff x="1574775" y="4808113"/>
            <a:chExt cx="1871729" cy="985474"/>
          </a:xfrm>
        </p:grpSpPr>
        <p:sp>
          <p:nvSpPr>
            <p:cNvPr id="17" name="TextBox 16"/>
            <p:cNvSpPr txBox="1"/>
            <p:nvPr/>
          </p:nvSpPr>
          <p:spPr>
            <a:xfrm>
              <a:off x="1574775" y="5147256"/>
              <a:ext cx="1871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Carry over the past transitions</a:t>
              </a:r>
            </a:p>
          </p:txBody>
        </p:sp>
        <p:cxnSp>
          <p:nvCxnSpPr>
            <p:cNvPr id="18" name="Straight Arrow Connector 17"/>
            <p:cNvCxnSpPr>
              <a:stCxn id="17" idx="0"/>
            </p:cNvCxnSpPr>
            <p:nvPr/>
          </p:nvCxnSpPr>
          <p:spPr>
            <a:xfrm flipV="1">
              <a:off x="2510640" y="4808113"/>
              <a:ext cx="311954" cy="339143"/>
            </a:xfrm>
            <a:prstGeom prst="straightConnector1">
              <a:avLst/>
            </a:prstGeom>
            <a:ln w="1905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6510118" y="5158850"/>
            <a:ext cx="2635878" cy="734232"/>
            <a:chOff x="1601273" y="4606345"/>
            <a:chExt cx="2635878" cy="734232"/>
          </a:xfrm>
        </p:grpSpPr>
        <p:sp>
          <p:nvSpPr>
            <p:cNvPr id="20" name="TextBox 19"/>
            <p:cNvSpPr txBox="1"/>
            <p:nvPr/>
          </p:nvSpPr>
          <p:spPr>
            <a:xfrm>
              <a:off x="1601273" y="4971245"/>
              <a:ext cx="26358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Restart the transition</a:t>
              </a:r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 flipH="1" flipV="1">
              <a:off x="1914660" y="4606345"/>
              <a:ext cx="253285" cy="343437"/>
            </a:xfrm>
            <a:prstGeom prst="straightConnector1">
              <a:avLst/>
            </a:prstGeom>
            <a:ln w="1905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/>
          <p:cNvGrpSpPr/>
          <p:nvPr/>
        </p:nvGrpSpPr>
        <p:grpSpPr>
          <a:xfrm>
            <a:off x="5600699" y="4026795"/>
            <a:ext cx="4466287" cy="646331"/>
            <a:chOff x="5799785" y="4026795"/>
            <a:chExt cx="4267201" cy="646331"/>
          </a:xfrm>
        </p:grpSpPr>
        <p:sp>
          <p:nvSpPr>
            <p:cNvPr id="27" name="Rectangle 26"/>
            <p:cNvSpPr/>
            <p:nvPr/>
          </p:nvSpPr>
          <p:spPr>
            <a:xfrm>
              <a:off x="5799785" y="4146997"/>
              <a:ext cx="1507636" cy="403538"/>
            </a:xfrm>
            <a:prstGeom prst="rect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336665" y="4026795"/>
              <a:ext cx="27303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B050"/>
                  </a:solidFill>
                </a:rPr>
                <a:t>Reweigh the loss/gradient at current step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5585277" y="4461510"/>
            <a:ext cx="4688199" cy="1101711"/>
            <a:chOff x="5040447" y="4152900"/>
            <a:chExt cx="4688199" cy="1101711"/>
          </a:xfrm>
        </p:grpSpPr>
        <p:sp>
          <p:nvSpPr>
            <p:cNvPr id="30" name="TextBox 29"/>
            <p:cNvSpPr txBox="1"/>
            <p:nvPr/>
          </p:nvSpPr>
          <p:spPr>
            <a:xfrm>
              <a:off x="7195801" y="4885279"/>
              <a:ext cx="25328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Source of large variance</a:t>
              </a:r>
            </a:p>
          </p:txBody>
        </p:sp>
        <p:cxnSp>
          <p:nvCxnSpPr>
            <p:cNvPr id="32" name="Straight Arrow Connector 31"/>
            <p:cNvCxnSpPr>
              <a:stCxn id="30" idx="1"/>
              <a:endCxn id="14" idx="2"/>
            </p:cNvCxnSpPr>
            <p:nvPr/>
          </p:nvCxnSpPr>
          <p:spPr>
            <a:xfrm flipH="1" flipV="1">
              <a:off x="5040447" y="4804596"/>
              <a:ext cx="2155354" cy="265349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>
              <a:stCxn id="30" idx="1"/>
            </p:cNvCxnSpPr>
            <p:nvPr/>
          </p:nvCxnSpPr>
          <p:spPr>
            <a:xfrm flipH="1" flipV="1">
              <a:off x="5269230" y="4152900"/>
              <a:ext cx="1926571" cy="917045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/>
          <p:cNvGrpSpPr/>
          <p:nvPr/>
        </p:nvGrpSpPr>
        <p:grpSpPr>
          <a:xfrm>
            <a:off x="4641891" y="4065294"/>
            <a:ext cx="1904514" cy="768795"/>
            <a:chOff x="4641891" y="4065294"/>
            <a:chExt cx="1904514" cy="768795"/>
          </a:xfrm>
        </p:grpSpPr>
        <p:sp>
          <p:nvSpPr>
            <p:cNvPr id="7" name="Rectangle 6"/>
            <p:cNvSpPr/>
            <p:nvPr/>
          </p:nvSpPr>
          <p:spPr>
            <a:xfrm>
              <a:off x="5253432" y="4065294"/>
              <a:ext cx="390222" cy="425167"/>
            </a:xfrm>
            <a:prstGeom prst="rect">
              <a:avLst/>
            </a:pr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Arrow Connector 10"/>
            <p:cNvCxnSpPr>
              <a:stCxn id="7" idx="2"/>
            </p:cNvCxnSpPr>
            <p:nvPr/>
          </p:nvCxnSpPr>
          <p:spPr>
            <a:xfrm flipH="1">
              <a:off x="4641891" y="4490461"/>
              <a:ext cx="806652" cy="297035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>
              <a:stCxn id="7" idx="2"/>
            </p:cNvCxnSpPr>
            <p:nvPr/>
          </p:nvCxnSpPr>
          <p:spPr>
            <a:xfrm>
              <a:off x="5448543" y="4490461"/>
              <a:ext cx="1097862" cy="343628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17F4BFF-B40C-B861-AD4E-06B6AB99E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93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Emphatic-TD methods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4207" y="1871084"/>
            <a:ext cx="6817217" cy="433635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753051" y="1544323"/>
            <a:ext cx="262296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/>
              <a:t>Baird’s counterexample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194EADE-84E3-CA86-3340-1E32E94AB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687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Tabular methods for RL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Both space and sample inefficient</a:t>
                </a:r>
              </a:p>
              <a:p>
                <a:pPr lvl="1"/>
                <a:r>
                  <a:rPr lang="en-US" dirty="0"/>
                  <a:t>Space complexity</a:t>
                </a:r>
              </a:p>
              <a:p>
                <a:pPr lvl="2"/>
                <a:r>
                  <a:rPr lang="en-US" dirty="0"/>
                  <a:t>State value function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|)</m:t>
                    </m:r>
                  </m:oMath>
                </a14:m>
                <a:endParaRPr lang="en-US" dirty="0"/>
              </a:p>
              <a:p>
                <a:pPr lvl="2"/>
                <a:r>
                  <a:rPr lang="en-US" dirty="0"/>
                  <a:t>State-action value function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d>
                      <m:dPr>
                        <m:begChr m:val="|"/>
                        <m:endChr m:val="|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×|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|)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Sample complexity</a:t>
                </a:r>
              </a:p>
              <a:p>
                <a:pPr lvl="2"/>
                <a:r>
                  <a:rPr lang="en-US" dirty="0"/>
                  <a:t>Need observations to confidently estimate the value in each cell of the table</a:t>
                </a:r>
              </a:p>
              <a:p>
                <a:pPr lvl="3"/>
                <a:r>
                  <a:rPr lang="en-US" dirty="0"/>
                  <a:t>The estimate’s standard deviation converges with a rate of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𝑜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</m:rad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2"/>
                <a:r>
                  <a:rPr lang="en-US" dirty="0"/>
                  <a:t>What we have seen does not </a:t>
                </a:r>
                <a:r>
                  <a:rPr lang="en-US" u="sng" dirty="0"/>
                  <a:t>generalize</a:t>
                </a:r>
                <a:r>
                  <a:rPr lang="en-US" dirty="0"/>
                  <a:t> to unseen</a:t>
                </a:r>
                <a:r>
                  <a:rPr lang="en-US" altLang="zh-CN" dirty="0"/>
                  <a:t>!</a:t>
                </a:r>
                <a:endParaRPr lang="en-US" dirty="0"/>
              </a:p>
              <a:p>
                <a:pPr lvl="2"/>
                <a:endParaRPr lang="en-US" dirty="0"/>
              </a:p>
              <a:p>
                <a:pPr lvl="2"/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091965" y="2163651"/>
                <a:ext cx="268310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Go game: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172</m:t>
                        </m:r>
                      </m:sup>
                    </m:sSup>
                  </m:oMath>
                </a14:m>
                <a:r>
                  <a:rPr lang="en-US" dirty="0"/>
                  <a:t> states</a:t>
                </a:r>
              </a:p>
              <a:p>
                <a:r>
                  <a:rPr lang="en-US" dirty="0"/>
                  <a:t>Self-driving car: infinite?</a:t>
                </a:r>
              </a:p>
              <a:p>
                <a:r>
                  <a:rPr lang="en-US" dirty="0" err="1"/>
                  <a:t>Chatbot</a:t>
                </a:r>
                <a:r>
                  <a:rPr lang="en-US" dirty="0"/>
                  <a:t>: infinite?  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1965" y="2163651"/>
                <a:ext cx="2683100" cy="923330"/>
              </a:xfrm>
              <a:prstGeom prst="rect">
                <a:avLst/>
              </a:prstGeom>
              <a:blipFill>
                <a:blip r:embed="rId3"/>
                <a:stretch>
                  <a:fillRect l="-1814" t="-3974" b="-99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/>
          <p:cNvGrpSpPr/>
          <p:nvPr/>
        </p:nvGrpSpPr>
        <p:grpSpPr>
          <a:xfrm>
            <a:off x="7528728" y="403954"/>
            <a:ext cx="3721309" cy="1364724"/>
            <a:chOff x="8064292" y="1349273"/>
            <a:chExt cx="3721309" cy="1364724"/>
          </a:xfrm>
        </p:grpSpPr>
        <p:pic>
          <p:nvPicPr>
            <p:cNvPr id="6" name="Picture 4" descr="Free Idea Cliparts, Download Free Clip Art, Free Clip Art on ...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64292" y="1440070"/>
              <a:ext cx="428487" cy="4284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Rectangle 6"/>
            <p:cNvSpPr/>
            <p:nvPr/>
          </p:nvSpPr>
          <p:spPr>
            <a:xfrm>
              <a:off x="8490651" y="1349273"/>
              <a:ext cx="265842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/>
                <a:t>Chernoff-Hoeffding</a:t>
              </a:r>
              <a:r>
                <a:rPr lang="en-US" dirty="0"/>
                <a:t> bound</a:t>
              </a: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565323" y="1701592"/>
              <a:ext cx="3220278" cy="29072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578115" y="2020989"/>
              <a:ext cx="2133564" cy="320227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285356" y="2375727"/>
              <a:ext cx="2398643" cy="33827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877158" y="5341918"/>
                <a:ext cx="714047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solidFill>
                      <a:srgbClr val="FF0000"/>
                    </a:solidFill>
                  </a:rPr>
                  <a:t>Solution: function approximation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2800" dirty="0">
                    <a:solidFill>
                      <a:srgbClr val="FF0000"/>
                    </a:solidFill>
                  </a:rPr>
                  <a:t>! 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7158" y="5341918"/>
                <a:ext cx="7140472" cy="523220"/>
              </a:xfrm>
              <a:prstGeom prst="rect">
                <a:avLst/>
              </a:prstGeom>
              <a:blipFill>
                <a:blip r:embed="rId8"/>
                <a:stretch>
                  <a:fillRect l="-1793" t="-10465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8676069" y="4078310"/>
            <a:ext cx="3284112" cy="753655"/>
            <a:chOff x="8676069" y="4078310"/>
            <a:chExt cx="3284112" cy="753655"/>
          </a:xfrm>
        </p:grpSpPr>
        <p:sp>
          <p:nvSpPr>
            <p:cNvPr id="15" name="TextBox 14"/>
            <p:cNvSpPr txBox="1"/>
            <p:nvPr/>
          </p:nvSpPr>
          <p:spPr>
            <a:xfrm>
              <a:off x="9268496" y="4185634"/>
              <a:ext cx="26916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rgbClr val="FF0000"/>
                  </a:solidFill>
                </a:rPr>
                <a:t>Obtained by interacting with the environment!!</a:t>
              </a:r>
            </a:p>
          </p:txBody>
        </p:sp>
        <p:cxnSp>
          <p:nvCxnSpPr>
            <p:cNvPr id="17" name="Straight Arrow Connector 16"/>
            <p:cNvCxnSpPr>
              <a:stCxn id="15" idx="1"/>
            </p:cNvCxnSpPr>
            <p:nvPr/>
          </p:nvCxnSpPr>
          <p:spPr>
            <a:xfrm flipH="1" flipV="1">
              <a:off x="8676069" y="4078310"/>
              <a:ext cx="592427" cy="43049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9424C31D-9A61-58B6-F699-0BAC12BF7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244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 approximation for RL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2290" y="2074256"/>
            <a:ext cx="6840664" cy="365719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634615" y="5830291"/>
            <a:ext cx="38093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Figure credit: David Silver, “Value Function Approximation”</a:t>
            </a:r>
          </a:p>
        </p:txBody>
      </p:sp>
      <p:sp>
        <p:nvSpPr>
          <p:cNvPr id="9" name="Rectangle 8"/>
          <p:cNvSpPr/>
          <p:nvPr/>
        </p:nvSpPr>
        <p:spPr>
          <a:xfrm>
            <a:off x="2987899" y="4168462"/>
            <a:ext cx="313386" cy="25757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241702" y="4168462"/>
            <a:ext cx="313386" cy="25757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7482624" y="4168462"/>
            <a:ext cx="313386" cy="25757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/>
          <p:cNvGrpSpPr/>
          <p:nvPr/>
        </p:nvGrpSpPr>
        <p:grpSpPr>
          <a:xfrm>
            <a:off x="3339922" y="4284372"/>
            <a:ext cx="8178084" cy="1584444"/>
            <a:chOff x="3580327" y="4301544"/>
            <a:chExt cx="8178084" cy="158444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8530109" y="4962658"/>
                  <a:ext cx="3228302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>
                      <a:solidFill>
                        <a:srgbClr val="FF0000"/>
                      </a:solidFill>
                    </a:rPr>
                    <a:t>Parameters to be estimated from experiences; and hopefully </a:t>
                  </a:r>
                  <a14:m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</m:d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≪|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</m:oMath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30109" y="4962658"/>
                  <a:ext cx="3228302" cy="923330"/>
                </a:xfrm>
                <a:prstGeom prst="rect">
                  <a:avLst/>
                </a:prstGeom>
                <a:blipFill>
                  <a:blip r:embed="rId3"/>
                  <a:stretch>
                    <a:fillRect l="-1701" t="-3289" r="-1890" b="-46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0" name="Straight Arrow Connector 19"/>
            <p:cNvCxnSpPr/>
            <p:nvPr/>
          </p:nvCxnSpPr>
          <p:spPr>
            <a:xfrm flipH="1" flipV="1">
              <a:off x="3580327" y="4404575"/>
              <a:ext cx="4932608" cy="708338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flipH="1" flipV="1">
              <a:off x="5915697" y="4331594"/>
              <a:ext cx="2575773" cy="777026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 flipH="1" flipV="1">
              <a:off x="8096518" y="4301544"/>
              <a:ext cx="412124" cy="802783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D9E6026-7A20-40EC-7A4F-5FC27C326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390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Supervised machine learning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Classification</a:t>
            </a:r>
          </a:p>
          <a:p>
            <a:pPr lvl="1"/>
            <a:r>
              <a:rPr lang="en-US" dirty="0"/>
              <a:t>Discrete response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Regression</a:t>
            </a:r>
          </a:p>
          <a:p>
            <a:pPr lvl="1"/>
            <a:r>
              <a:rPr lang="en-US" dirty="0"/>
              <a:t>Continuous response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pic>
        <p:nvPicPr>
          <p:cNvPr id="1028" name="Picture 4" descr="https://upload.wikimedia.org/wikipedia/commons/thumb/8/8b/Polyreg_scheffe.svg/2560px-Polyreg_scheffe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370" y="2757865"/>
            <a:ext cx="4064478" cy="3432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ulticlass Classification with NumPy and TMVA — root_numpy 4.7.3.dev0  documenta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168" y="2744315"/>
            <a:ext cx="3510525" cy="351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heck Mark clip art Vector clip art - Free vector for free downloa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9037" y="5172228"/>
            <a:ext cx="419222" cy="398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FD6CB7C-E198-9FBF-498D-A5FE107AE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718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Supervised machine learning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Fundamental assumptions</a:t>
            </a:r>
          </a:p>
          <a:p>
            <a:pPr lvl="1"/>
            <a:r>
              <a:rPr lang="en-US" dirty="0"/>
              <a:t>Independent and identically distributed instances</a:t>
            </a:r>
          </a:p>
          <a:p>
            <a:pPr lvl="2"/>
            <a:r>
              <a:rPr lang="en-US" dirty="0"/>
              <a:t>Empirical risk minimization </a:t>
            </a:r>
          </a:p>
          <a:p>
            <a:pPr lvl="1"/>
            <a:r>
              <a:rPr lang="en-US" dirty="0"/>
              <a:t>Typically under a stationary distribution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86387" y="4104069"/>
            <a:ext cx="50699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Both are violated in an RL setting!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2F85636-B281-138C-9E57-C060EDC89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029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Value function approximation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/>
                  <a:t>Parameterize the value function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←</m:t>
                    </m:r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r>
                  <a:rPr lang="en-US" dirty="0"/>
                  <a:t>How to obtain the target value?</a:t>
                </a:r>
              </a:p>
              <a:p>
                <a:pPr marL="1200150" lvl="2" indent="-285750"/>
                <a:r>
                  <a:rPr lang="en-US" dirty="0">
                    <a:solidFill>
                      <a:schemeClr val="tx1"/>
                    </a:solidFill>
                  </a:rPr>
                  <a:t>MC: sampled return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pPr marL="1200150" lvl="3" indent="-285750"/>
                <a:r>
                  <a:rPr lang="en-US" dirty="0">
                    <a:solidFill>
                      <a:schemeClr val="tx1"/>
                    </a:solidFill>
                  </a:rPr>
                  <a:t>TD(0): one-step bootstrap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𝛾</m:t>
                    </m:r>
                    <m:acc>
                      <m:accPr>
                        <m:chr m:val="̂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acc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pPr marL="1200150" lvl="3" indent="-285750"/>
                <a:r>
                  <a:rPr lang="en-US" dirty="0">
                    <a:solidFill>
                      <a:schemeClr val="tx1"/>
                    </a:solidFill>
                  </a:rPr>
                  <a:t>DP: policy evaluation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𝛾</m:t>
                    </m:r>
                    <m:acc>
                      <m:accPr>
                        <m:chr m:val="̂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acc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)|</m:t>
                    </m:r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>
                  <a:solidFill>
                    <a:srgbClr val="FF0000"/>
                  </a:solidFill>
                </a:endParaRPr>
              </a:p>
              <a:p>
                <a:pPr marL="742950" lvl="2" indent="-285750"/>
                <a:r>
                  <a:rPr lang="en-US" dirty="0"/>
                  <a:t>Value update now becomes dependent across states!</a:t>
                </a:r>
              </a:p>
              <a:p>
                <a:pPr marL="1200150" lvl="3" indent="-285750"/>
                <a:r>
                  <a:rPr lang="en-US" dirty="0"/>
                  <a:t>Target value becomes non-stationary  </a:t>
                </a:r>
              </a:p>
              <a:p>
                <a:pPr marL="1657350" lvl="4" indent="-285750"/>
                <a:r>
                  <a:rPr lang="en-US" dirty="0"/>
                  <a:t>When it is a result of bootstrapping</a:t>
                </a:r>
              </a:p>
              <a:p>
                <a:pPr marL="1200150" lvl="3" indent="-285750"/>
                <a:r>
                  <a:rPr lang="en-US" dirty="0"/>
                  <a:t>Target value becomes non-</a:t>
                </a:r>
                <a:r>
                  <a:rPr lang="en-US" dirty="0" err="1"/>
                  <a:t>iid</a:t>
                </a:r>
                <a:r>
                  <a:rPr lang="en-US" dirty="0"/>
                  <a:t> </a:t>
                </a:r>
              </a:p>
              <a:p>
                <a:pPr marL="1657350" lvl="4" indent="-285750"/>
                <a:r>
                  <a:rPr lang="en-US" dirty="0"/>
                  <a:t>The collection of samples depends on the policy</a:t>
                </a:r>
              </a:p>
              <a:p>
                <a:pPr lvl="2"/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30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991932" y="2653048"/>
            <a:ext cx="3640429" cy="592566"/>
            <a:chOff x="1991932" y="2653048"/>
            <a:chExt cx="3640429" cy="592566"/>
          </a:xfrm>
        </p:grpSpPr>
        <p:sp>
          <p:nvSpPr>
            <p:cNvPr id="7" name="TextBox 6"/>
            <p:cNvSpPr txBox="1"/>
            <p:nvPr/>
          </p:nvSpPr>
          <p:spPr>
            <a:xfrm>
              <a:off x="2331076" y="2876282"/>
              <a:ext cx="33012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Target value for approximation</a:t>
              </a:r>
            </a:p>
          </p:txBody>
        </p:sp>
        <p:cxnSp>
          <p:nvCxnSpPr>
            <p:cNvPr id="9" name="Straight Arrow Connector 8"/>
            <p:cNvCxnSpPr/>
            <p:nvPr/>
          </p:nvCxnSpPr>
          <p:spPr>
            <a:xfrm flipH="1" flipV="1">
              <a:off x="1991932" y="2653048"/>
              <a:ext cx="330558" cy="37778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769217" y="2253803"/>
                <a:ext cx="420280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en-US" dirty="0">
                    <a:solidFill>
                      <a:srgbClr val="00B050"/>
                    </a:solidFill>
                  </a:rPr>
                  <a:t>Extract features to describe the state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endParaRPr lang="en-US" dirty="0">
                  <a:solidFill>
                    <a:srgbClr val="00B050"/>
                  </a:solidFill>
                </a:endParaRPr>
              </a:p>
              <a:p>
                <a:pPr marL="342900" indent="-342900">
                  <a:buAutoNum type="arabicPeriod"/>
                </a:pPr>
                <a:r>
                  <a:rPr lang="en-US" dirty="0">
                    <a:solidFill>
                      <a:srgbClr val="00B050"/>
                    </a:solidFill>
                  </a:rPr>
                  <a:t>A </a:t>
                </a:r>
                <a:r>
                  <a:rPr lang="en-US" u="sng" dirty="0">
                    <a:solidFill>
                      <a:srgbClr val="00B050"/>
                    </a:solidFill>
                  </a:rPr>
                  <a:t>differentiable</a:t>
                </a:r>
                <a:r>
                  <a:rPr lang="en-US" dirty="0">
                    <a:solidFill>
                      <a:srgbClr val="00B050"/>
                    </a:solidFill>
                  </a:rPr>
                  <a:t> function w.r.t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endParaRPr lang="en-US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9217" y="2253803"/>
                <a:ext cx="4202805" cy="646331"/>
              </a:xfrm>
              <a:prstGeom prst="rect">
                <a:avLst/>
              </a:prstGeom>
              <a:blipFill>
                <a:blip r:embed="rId3"/>
                <a:stretch>
                  <a:fillRect l="-1159" t="-5660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/>
          <p:cNvCxnSpPr/>
          <p:nvPr/>
        </p:nvCxnSpPr>
        <p:spPr>
          <a:xfrm>
            <a:off x="2800096" y="2653048"/>
            <a:ext cx="822960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7302322" y="3691944"/>
            <a:ext cx="2631583" cy="815662"/>
            <a:chOff x="7431111" y="3902299"/>
            <a:chExt cx="2631583" cy="815662"/>
          </a:xfrm>
        </p:grpSpPr>
        <p:sp>
          <p:nvSpPr>
            <p:cNvPr id="14" name="Right Brace 13"/>
            <p:cNvSpPr/>
            <p:nvPr/>
          </p:nvSpPr>
          <p:spPr>
            <a:xfrm>
              <a:off x="7431111" y="3902299"/>
              <a:ext cx="206062" cy="815662"/>
            </a:xfrm>
            <a:prstGeom prst="rightBrace">
              <a:avLst/>
            </a:pr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753082" y="4005330"/>
              <a:ext cx="23096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rgbClr val="0000FF"/>
                  </a:solidFill>
                </a:rPr>
                <a:t>The same as we have done in tabular cases!</a:t>
              </a:r>
            </a:p>
          </p:txBody>
        </p:sp>
      </p:grp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2B850280-902B-3905-AB8B-8279E4B27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49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Value function approximation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Objective of approximation</a:t>
                </a:r>
              </a:p>
              <a:p>
                <a:pPr lvl="1"/>
                <a:r>
                  <a:rPr lang="en-US" dirty="0"/>
                  <a:t>Minimize the difference between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in </a:t>
                </a:r>
                <a:r>
                  <a:rPr lang="en-US" dirty="0">
                    <a:solidFill>
                      <a:srgbClr val="FF0000"/>
                    </a:solidFill>
                  </a:rPr>
                  <a:t>ALL</a:t>
                </a:r>
                <a:r>
                  <a:rPr lang="en-US" dirty="0"/>
                  <a:t> states</a:t>
                </a: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977425" y="2878428"/>
                <a:ext cx="3595921" cy="4810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d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acc>
                                <m:accPr>
                                  <m:chr m:val="̂"/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acc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7425" y="2878428"/>
                <a:ext cx="3595921" cy="4810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/>
          <p:cNvGrpSpPr/>
          <p:nvPr/>
        </p:nvGrpSpPr>
        <p:grpSpPr>
          <a:xfrm>
            <a:off x="3606085" y="3382851"/>
            <a:ext cx="1824507" cy="403676"/>
            <a:chOff x="3606085" y="3382851"/>
            <a:chExt cx="1824507" cy="403676"/>
          </a:xfrm>
        </p:grpSpPr>
        <p:sp>
          <p:nvSpPr>
            <p:cNvPr id="8" name="TextBox 7"/>
            <p:cNvSpPr txBox="1"/>
            <p:nvPr/>
          </p:nvSpPr>
          <p:spPr>
            <a:xfrm>
              <a:off x="3606085" y="3417195"/>
              <a:ext cx="18245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00FF"/>
                  </a:solidFill>
                </a:rPr>
                <a:t>State distribution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4228563" y="3382851"/>
              <a:ext cx="528034" cy="0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/>
        </p:nvGrpSpPr>
        <p:grpSpPr>
          <a:xfrm>
            <a:off x="7323786" y="2811887"/>
            <a:ext cx="3940934" cy="369332"/>
            <a:chOff x="7323786" y="2811887"/>
            <a:chExt cx="3940934" cy="369332"/>
          </a:xfrm>
        </p:grpSpPr>
        <p:sp>
          <p:nvSpPr>
            <p:cNvPr id="12" name="Rectangle 11"/>
            <p:cNvSpPr/>
            <p:nvPr/>
          </p:nvSpPr>
          <p:spPr>
            <a:xfrm>
              <a:off x="7323786" y="2867696"/>
              <a:ext cx="218941" cy="279042"/>
            </a:xfrm>
            <a:prstGeom prst="rect">
              <a:avLst/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7620000" y="2811887"/>
              <a:ext cx="3644720" cy="369332"/>
              <a:chOff x="7701566" y="2811887"/>
              <a:chExt cx="3644720" cy="369332"/>
            </a:xfrm>
          </p:grpSpPr>
          <p:sp>
            <p:nvSpPr>
              <p:cNvPr id="11" name="TextBox 10"/>
              <p:cNvSpPr txBox="1"/>
              <p:nvPr/>
            </p:nvSpPr>
            <p:spPr>
              <a:xfrm>
                <a:off x="8062174" y="2811887"/>
                <a:ext cx="328411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7030A0"/>
                    </a:solidFill>
                  </a:rPr>
                  <a:t>Mostly for simplicity of analysis</a:t>
                </a:r>
              </a:p>
            </p:txBody>
          </p:sp>
          <p:cxnSp>
            <p:nvCxnSpPr>
              <p:cNvPr id="14" name="Straight Arrow Connector 13"/>
              <p:cNvCxnSpPr>
                <a:stCxn id="11" idx="1"/>
              </p:cNvCxnSpPr>
              <p:nvPr/>
            </p:nvCxnSpPr>
            <p:spPr>
              <a:xfrm flipH="1">
                <a:off x="7701566" y="2996553"/>
                <a:ext cx="360608" cy="4224"/>
              </a:xfrm>
              <a:prstGeom prst="straightConnector1">
                <a:avLst/>
              </a:prstGeom>
              <a:ln w="19050">
                <a:solidFill>
                  <a:srgbClr val="7030A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0" name="TextBox 19"/>
          <p:cNvSpPr txBox="1"/>
          <p:nvPr/>
        </p:nvSpPr>
        <p:spPr>
          <a:xfrm>
            <a:off x="2786130" y="4031087"/>
            <a:ext cx="5881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Goal of value function learning? Guide policy optimization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94716" y="4438917"/>
            <a:ext cx="58813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Mean square error is </a:t>
            </a:r>
            <a:r>
              <a:rPr lang="en-US" u="sng" dirty="0">
                <a:solidFill>
                  <a:srgbClr val="FF0000"/>
                </a:solidFill>
              </a:rPr>
              <a:t>NOT</a:t>
            </a:r>
            <a:r>
              <a:rPr lang="en-US" dirty="0">
                <a:solidFill>
                  <a:srgbClr val="FF0000"/>
                </a:solidFill>
              </a:rPr>
              <a:t> necessarily the best objective for value function approximation, whose aim is to help policy optimization.</a:t>
            </a:r>
          </a:p>
        </p:txBody>
      </p:sp>
      <p:pic>
        <p:nvPicPr>
          <p:cNvPr id="1026" name="Picture 2" descr="50+ Best Frowny Face ideas | cute kids, beautiful children, precious  childre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594" y="4499019"/>
            <a:ext cx="844351" cy="812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2660" y="4055736"/>
            <a:ext cx="2971777" cy="363864"/>
          </a:xfrm>
          <a:prstGeom prst="rect">
            <a:avLst/>
          </a:prstGeom>
        </p:spPr>
      </p:pic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19E86EFB-5617-77AC-1332-57C2E9E2A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DCBD-B6D0-48CE-B07D-1584250D81B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024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0" grpId="0"/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2725</TotalTime>
  <Words>1688</Words>
  <Application>Microsoft Macintosh PowerPoint</Application>
  <PresentationFormat>Widescreen</PresentationFormat>
  <Paragraphs>353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1" baseType="lpstr">
      <vt:lpstr>Arial</vt:lpstr>
      <vt:lpstr>Calibri</vt:lpstr>
      <vt:lpstr>Calibri Light</vt:lpstr>
      <vt:lpstr>Cambria Math</vt:lpstr>
      <vt:lpstr>Office Theme</vt:lpstr>
      <vt:lpstr>Approximation Methods</vt:lpstr>
      <vt:lpstr>Outline</vt:lpstr>
      <vt:lpstr>Tabular methods for RL</vt:lpstr>
      <vt:lpstr>Tabular methods for RL</vt:lpstr>
      <vt:lpstr>Function approximation for RL</vt:lpstr>
      <vt:lpstr>Supervised machine learning</vt:lpstr>
      <vt:lpstr>Supervised machine learning</vt:lpstr>
      <vt:lpstr>Value function approximation</vt:lpstr>
      <vt:lpstr>Value function approximation</vt:lpstr>
      <vt:lpstr>Incremental update</vt:lpstr>
      <vt:lpstr>Incremental update</vt:lpstr>
      <vt:lpstr>Incremental update</vt:lpstr>
      <vt:lpstr>Linear models</vt:lpstr>
      <vt:lpstr>Linear models under semi-gradients </vt:lpstr>
      <vt:lpstr>Recap: Bellman equation for value function</vt:lpstr>
      <vt:lpstr>Recap: value function approximation</vt:lpstr>
      <vt:lpstr>Linear models under semi-gradients </vt:lpstr>
      <vt:lpstr>Incremental update</vt:lpstr>
      <vt:lpstr>Many other different types of approximations</vt:lpstr>
      <vt:lpstr>Batch update</vt:lpstr>
      <vt:lpstr>Experience replay</vt:lpstr>
      <vt:lpstr>Prioritized experience replay</vt:lpstr>
      <vt:lpstr>Control with value approximation</vt:lpstr>
      <vt:lpstr>On-policy control with approximation</vt:lpstr>
      <vt:lpstr>Sarsa with action value approximation</vt:lpstr>
      <vt:lpstr>Sarsa with action value approximation</vt:lpstr>
      <vt:lpstr>Off-policy control with approximated function value</vt:lpstr>
      <vt:lpstr>Target value correction</vt:lpstr>
      <vt:lpstr>Challenges in off-policy control with approximation</vt:lpstr>
      <vt:lpstr>Baird’s counterexample</vt:lpstr>
      <vt:lpstr>Baird’s counterexample</vt:lpstr>
      <vt:lpstr>Linear value-function geometry</vt:lpstr>
      <vt:lpstr>Takeaways</vt:lpstr>
      <vt:lpstr>Suggested readings</vt:lpstr>
      <vt:lpstr>Emphatic-TD methods</vt:lpstr>
      <vt:lpstr>Emphatic-TD methods</vt:lpstr>
    </vt:vector>
  </TitlesOfParts>
  <Company>University of Virginia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Approximation Methods</dc:title>
  <dc:creator>wang hongning</dc:creator>
  <cp:lastModifiedBy>hongning wang</cp:lastModifiedBy>
  <cp:revision>63</cp:revision>
  <dcterms:created xsi:type="dcterms:W3CDTF">2020-11-08T04:29:53Z</dcterms:created>
  <dcterms:modified xsi:type="dcterms:W3CDTF">2025-12-19T06:45:21Z</dcterms:modified>
</cp:coreProperties>
</file>