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4" r:id="rId16"/>
    <p:sldId id="296" r:id="rId17"/>
    <p:sldId id="271" r:id="rId18"/>
    <p:sldId id="273" r:id="rId19"/>
    <p:sldId id="272" r:id="rId20"/>
    <p:sldId id="274" r:id="rId21"/>
    <p:sldId id="276" r:id="rId22"/>
    <p:sldId id="282" r:id="rId23"/>
    <p:sldId id="275" r:id="rId24"/>
    <p:sldId id="277" r:id="rId25"/>
    <p:sldId id="278" r:id="rId26"/>
    <p:sldId id="279" r:id="rId27"/>
    <p:sldId id="280" r:id="rId28"/>
    <p:sldId id="281" r:id="rId29"/>
    <p:sldId id="295" r:id="rId30"/>
    <p:sldId id="283" r:id="rId31"/>
    <p:sldId id="287" r:id="rId32"/>
    <p:sldId id="288" r:id="rId33"/>
    <p:sldId id="291" r:id="rId34"/>
    <p:sldId id="292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73B3-3F5E-48EA-AAB2-F0747FC0112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D0E5E-3D81-4C85-924C-1B42E5534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0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4259812D-24B7-E0A0-57E4-BAA93B1042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Approximation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CS@THU</a:t>
            </a:r>
          </a:p>
        </p:txBody>
      </p:sp>
      <p:sp>
        <p:nvSpPr>
          <p:cNvPr id="5" name="AutoShape 4" descr="Taylor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thumb/e/e4/Sintay_SVG.svg/1920px-Sintay_SV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6" y="218115"/>
            <a:ext cx="5590417" cy="42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1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the approximation after every action taking</a:t>
            </a:r>
          </a:p>
          <a:p>
            <a:pPr lvl="1"/>
            <a:r>
              <a:rPr lang="en-US" dirty="0"/>
              <a:t>Any online optimization method would work</a:t>
            </a:r>
          </a:p>
          <a:p>
            <a:pPr lvl="2"/>
            <a:r>
              <a:rPr lang="en-US" dirty="0"/>
              <a:t>The objective function is not necessarily convex</a:t>
            </a:r>
          </a:p>
          <a:p>
            <a:pPr lvl="2"/>
            <a:r>
              <a:rPr lang="en-US" dirty="0"/>
              <a:t>Stochastic gradient descent is typically the choice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95" y="3750094"/>
            <a:ext cx="5743617" cy="13239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09870" y="4954073"/>
            <a:ext cx="2288146" cy="433727"/>
            <a:chOff x="3309870" y="4954073"/>
            <a:chExt cx="2288146" cy="43372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159876" y="4954073"/>
              <a:ext cx="321972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09870" y="5018468"/>
              <a:ext cx="228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Step size/learning rate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8124" y="4966952"/>
            <a:ext cx="3434366" cy="412261"/>
            <a:chOff x="6508124" y="4966952"/>
            <a:chExt cx="3434366" cy="41226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50299" y="4966952"/>
              <a:ext cx="129647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08124" y="5009881"/>
              <a:ext cx="343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Gradient w.r.t. approximation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84879" y="5005589"/>
            <a:ext cx="2347836" cy="624938"/>
            <a:chOff x="4584879" y="5005589"/>
            <a:chExt cx="2347836" cy="62493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584879" y="5005589"/>
              <a:ext cx="214647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4569" y="5261195"/>
              <a:ext cx="228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Approximation error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83793" y="4589172"/>
            <a:ext cx="3829627" cy="1721631"/>
            <a:chOff x="1583793" y="4589172"/>
            <a:chExt cx="3829627" cy="1721631"/>
          </a:xfrm>
        </p:grpSpPr>
        <p:sp>
          <p:nvSpPr>
            <p:cNvPr id="15" name="Rectangle 14"/>
            <p:cNvSpPr/>
            <p:nvPr/>
          </p:nvSpPr>
          <p:spPr>
            <a:xfrm>
              <a:off x="4524777" y="4589172"/>
              <a:ext cx="888643" cy="3691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793" y="5387473"/>
              <a:ext cx="28130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Can be estimated by any of policy prediction methods, e.g., DP, MC, TD</a:t>
              </a:r>
            </a:p>
          </p:txBody>
        </p:sp>
        <p:cxnSp>
          <p:nvCxnSpPr>
            <p:cNvPr id="18" name="Straight Arrow Connector 17"/>
            <p:cNvCxnSpPr>
              <a:endCxn id="15" idx="2"/>
            </p:cNvCxnSpPr>
            <p:nvPr/>
          </p:nvCxnSpPr>
          <p:spPr>
            <a:xfrm flipV="1">
              <a:off x="4221990" y="4958366"/>
              <a:ext cx="747109" cy="768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39A321B-208A-EB17-743B-55B0B73C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10" y="1923943"/>
            <a:ext cx="8698781" cy="41801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58850" y="1347989"/>
            <a:ext cx="2695977" cy="970208"/>
            <a:chOff x="1858850" y="1347989"/>
            <a:chExt cx="2695977" cy="97020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62389" y="2309611"/>
              <a:ext cx="1721476" cy="85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58850" y="1347989"/>
              <a:ext cx="269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Because the target value is obtained by bootstrapping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51291" y="5361904"/>
            <a:ext cx="2280682" cy="377918"/>
            <a:chOff x="4151291" y="5361904"/>
            <a:chExt cx="2280682" cy="377918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4151291" y="5361904"/>
              <a:ext cx="228068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14883" y="5370490"/>
              <a:ext cx="1378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TD(0)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44721" y="4477555"/>
            <a:ext cx="4340262" cy="369332"/>
            <a:chOff x="3644721" y="4477555"/>
            <a:chExt cx="4340262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644721" y="4773769"/>
              <a:ext cx="119344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38162" y="4477555"/>
              <a:ext cx="314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A policy prediction problem 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9ECFE2C-696A-C4B6-9126-793535EF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739" y="2850524"/>
            <a:ext cx="7166083" cy="34971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78287" y="2052034"/>
            <a:ext cx="2622997" cy="1549758"/>
            <a:chOff x="678287" y="2052034"/>
            <a:chExt cx="2622997" cy="1549758"/>
          </a:xfrm>
        </p:grpSpPr>
        <p:sp>
          <p:nvSpPr>
            <p:cNvPr id="8" name="Arc 7"/>
            <p:cNvSpPr/>
            <p:nvPr/>
          </p:nvSpPr>
          <p:spPr>
            <a:xfrm rot="10800000">
              <a:off x="678287" y="2052034"/>
              <a:ext cx="2369713" cy="1549758"/>
            </a:xfrm>
            <a:prstGeom prst="arc">
              <a:avLst>
                <a:gd name="adj1" fmla="val 16200000"/>
                <a:gd name="adj2" fmla="val 5379228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8591" y="2635876"/>
              <a:ext cx="2442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Extend to 1000 states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8243" y="5134376"/>
            <a:ext cx="2987897" cy="923330"/>
            <a:chOff x="1498243" y="5134376"/>
            <a:chExt cx="2987897" cy="923330"/>
          </a:xfrm>
        </p:grpSpPr>
        <p:sp>
          <p:nvSpPr>
            <p:cNvPr id="10" name="Oval 9"/>
            <p:cNvSpPr/>
            <p:nvPr/>
          </p:nvSpPr>
          <p:spPr>
            <a:xfrm>
              <a:off x="3893712" y="5464935"/>
              <a:ext cx="592428" cy="30909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8243" y="5134376"/>
              <a:ext cx="22924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State representation: every 100 states share one parameter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78326" y="1480804"/>
            <a:ext cx="7973334" cy="971023"/>
            <a:chOff x="2078326" y="1480804"/>
            <a:chExt cx="7973334" cy="971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326" y="1486069"/>
              <a:ext cx="7973334" cy="96575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55900" y="1511300"/>
              <a:ext cx="403225" cy="2667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9189" y="1480804"/>
              <a:ext cx="495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2D68C36-A0D3-26B9-B4FD-066EFD70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2F3F43-68C5-B937-704E-45A1A700AC7C}"/>
                  </a:ext>
                </a:extLst>
              </p:cNvPr>
              <p:cNvSpPr txBox="1"/>
              <p:nvPr/>
            </p:nvSpPr>
            <p:spPr>
              <a:xfrm>
                <a:off x="9358299" y="2131170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2F3F43-68C5-B937-704E-45A1A700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299" y="2131170"/>
                <a:ext cx="599523" cy="276999"/>
              </a:xfrm>
              <a:prstGeom prst="rect">
                <a:avLst/>
              </a:prstGeom>
              <a:blipFill>
                <a:blip r:embed="rId4"/>
                <a:stretch>
                  <a:fillRect l="-8163" r="-816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well-studied approximation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Guaranteed convergence under gradient descent</a:t>
            </a:r>
          </a:p>
          <a:p>
            <a:pPr lvl="2"/>
            <a:r>
              <a:rPr lang="en-US" dirty="0"/>
              <a:t>Needs an unbiased gradient estimation, e.g., MC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14" y="2256482"/>
            <a:ext cx="4656066" cy="1119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39" y="3147004"/>
            <a:ext cx="2390792" cy="495304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10800000">
            <a:off x="2361127" y="2781833"/>
            <a:ext cx="1030310" cy="601017"/>
          </a:xfrm>
          <a:prstGeom prst="arc">
            <a:avLst>
              <a:gd name="adj1" fmla="val 16200000"/>
              <a:gd name="adj2" fmla="val 5379228"/>
            </a:avLst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599D61-5C43-79B1-1ECB-29ECB635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under semi-gradients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TD(0) semi-gradient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44" y="2574184"/>
            <a:ext cx="5516591" cy="1225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89" y="4221293"/>
            <a:ext cx="4164169" cy="5877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340181" y="3636135"/>
            <a:ext cx="1124754" cy="695459"/>
            <a:chOff x="4340181" y="3636135"/>
            <a:chExt cx="1124754" cy="6954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340181" y="3640428"/>
              <a:ext cx="86288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765183" y="3636135"/>
              <a:ext cx="699752" cy="69545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503573" y="3636135"/>
            <a:ext cx="1661373" cy="695459"/>
            <a:chOff x="5503573" y="3636135"/>
            <a:chExt cx="1661373" cy="69545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503573" y="3640428"/>
              <a:ext cx="16613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151809" y="3636135"/>
              <a:ext cx="257577" cy="6954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99256" y="4726547"/>
            <a:ext cx="3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estimation converges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96248" y="4705082"/>
            <a:ext cx="1433847" cy="390796"/>
            <a:chOff x="5396248" y="4705082"/>
            <a:chExt cx="1433847" cy="39079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396248" y="4705082"/>
              <a:ext cx="12664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60641" y="4726546"/>
              <a:ext cx="136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Equals to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44958" y="5237408"/>
            <a:ext cx="5681066" cy="412261"/>
            <a:chOff x="1244958" y="5237408"/>
            <a:chExt cx="5681066" cy="41226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732" y="5237408"/>
              <a:ext cx="1661292" cy="3537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44958" y="5280337"/>
              <a:ext cx="429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solving this system of linear equations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4682" y="5490693"/>
            <a:ext cx="6233374" cy="369332"/>
            <a:chOff x="5314682" y="5490693"/>
            <a:chExt cx="6233374" cy="36933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14682" y="5675290"/>
              <a:ext cx="1644203" cy="858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087674" y="5490693"/>
              <a:ext cx="44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Known as the least square TD (LSTD) method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51065" y="1300767"/>
            <a:ext cx="3309870" cy="1837386"/>
            <a:chOff x="8251065" y="1300767"/>
            <a:chExt cx="3309870" cy="183738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4298" y="1713309"/>
              <a:ext cx="2737072" cy="67357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4400" y="2382801"/>
              <a:ext cx="1472485" cy="74312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8251065" y="1300767"/>
              <a:ext cx="3309870" cy="18373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98287" y="1322230"/>
              <a:ext cx="155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LSTD method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99650" y="2174434"/>
            <a:ext cx="3721994" cy="2104408"/>
            <a:chOff x="7999650" y="2174434"/>
            <a:chExt cx="3721994" cy="2104408"/>
          </a:xfrm>
        </p:grpSpPr>
        <p:sp>
          <p:nvSpPr>
            <p:cNvPr id="36" name="TextBox 35"/>
            <p:cNvSpPr txBox="1"/>
            <p:nvPr/>
          </p:nvSpPr>
          <p:spPr>
            <a:xfrm>
              <a:off x="7999650" y="3355512"/>
              <a:ext cx="3721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Is it invertible?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Yes, and the analysis is very similar to that proved in policy iteration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8255851" y="2174434"/>
              <a:ext cx="293134" cy="1172533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499" y="3659580"/>
            <a:ext cx="3593205" cy="72022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8BF738C-184B-0FCA-2D91-441DAC0E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closer look with a matrix form</a:t>
                </a:r>
              </a:p>
              <a:p>
                <a:pPr lvl="1"/>
                <a:r>
                  <a:rPr lang="en-US" dirty="0"/>
                  <a:t>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  <a:blipFill>
                <a:blip r:embed="rId5"/>
                <a:stretch>
                  <a:fillRect l="-58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 if 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6482C2-1E67-3657-2BA8-50BA1160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8B1FE-D9B6-4CF4-F374-12D8AB80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6313-F004-6E93-7316-05BA3FD9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en-US" dirty="0"/>
              <a:t>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07D70-5C03-5B09-264A-FA6A0D725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Parameterize the 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How to obtain the target value?</a:t>
                </a:r>
              </a:p>
              <a:p>
                <a:pPr marL="1200150" lvl="2" indent="-285750"/>
                <a:r>
                  <a:rPr lang="en-US" dirty="0">
                    <a:solidFill>
                      <a:schemeClr val="tx1"/>
                    </a:solidFill>
                  </a:rPr>
                  <a:t>MC: sampled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200150" lvl="3" indent="-285750"/>
                <a:r>
                  <a:rPr lang="en-US" dirty="0">
                    <a:solidFill>
                      <a:schemeClr val="tx1"/>
                    </a:solidFill>
                  </a:rPr>
                  <a:t>TD(0): one-step bootstrap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200150" lvl="3" indent="-285750"/>
                <a:r>
                  <a:rPr lang="en-US" dirty="0">
                    <a:solidFill>
                      <a:schemeClr val="tx1"/>
                    </a:solidFill>
                  </a:rPr>
                  <a:t>DP: policy 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2" indent="-285750"/>
                <a:r>
                  <a:rPr lang="en-US" dirty="0"/>
                  <a:t>Value update now becomes dependent across states!</a:t>
                </a:r>
              </a:p>
              <a:p>
                <a:pPr marL="1200150" lvl="3" indent="-285750"/>
                <a:r>
                  <a:rPr lang="en-US" dirty="0"/>
                  <a:t>Target value becomes non-stationary  </a:t>
                </a:r>
              </a:p>
              <a:p>
                <a:pPr marL="1657350" lvl="4" indent="-285750"/>
                <a:r>
                  <a:rPr lang="en-US" dirty="0"/>
                  <a:t>When it is a result of bootstrapping</a:t>
                </a:r>
              </a:p>
              <a:p>
                <a:pPr marL="1200150" lvl="3" indent="-285750"/>
                <a:r>
                  <a:rPr lang="en-US" dirty="0"/>
                  <a:t>Target value becomes non-</a:t>
                </a:r>
                <a:r>
                  <a:rPr lang="en-US" dirty="0" err="1"/>
                  <a:t>iid</a:t>
                </a:r>
                <a:r>
                  <a:rPr lang="en-US" dirty="0"/>
                  <a:t> </a:t>
                </a:r>
              </a:p>
              <a:p>
                <a:pPr marL="1657350" lvl="4" indent="-285750"/>
                <a:r>
                  <a:rPr lang="en-US" dirty="0"/>
                  <a:t>The collection of samples depends on the policy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1F9BD-FA3E-0BC4-BA5D-994F4A04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F4C1E-305A-7C2D-74D6-F1F161CC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DB9DA0-4833-B387-443F-D7EF5F75FE4B}"/>
              </a:ext>
            </a:extLst>
          </p:cNvPr>
          <p:cNvGrpSpPr/>
          <p:nvPr/>
        </p:nvGrpSpPr>
        <p:grpSpPr>
          <a:xfrm>
            <a:off x="1991932" y="2653048"/>
            <a:ext cx="3640429" cy="592566"/>
            <a:chOff x="1991932" y="2653048"/>
            <a:chExt cx="3640429" cy="5925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6F1229-0894-970E-5F91-80EBCA25CC0D}"/>
                </a:ext>
              </a:extLst>
            </p:cNvPr>
            <p:cNvSpPr txBox="1"/>
            <p:nvPr/>
          </p:nvSpPr>
          <p:spPr>
            <a:xfrm>
              <a:off x="2331076" y="2876282"/>
              <a:ext cx="33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Target value for approximation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655DBF-FB92-DE6C-47F2-8989DF974C91}"/>
                </a:ext>
              </a:extLst>
            </p:cNvPr>
            <p:cNvCxnSpPr/>
            <p:nvPr/>
          </p:nvCxnSpPr>
          <p:spPr>
            <a:xfrm flipH="1" flipV="1">
              <a:off x="1991932" y="2653048"/>
              <a:ext cx="330558" cy="377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5DA24-9953-756D-0FAA-4A825A59BA21}"/>
                  </a:ext>
                </a:extLst>
              </p:cNvPr>
              <p:cNvSpPr txBox="1"/>
              <p:nvPr/>
            </p:nvSpPr>
            <p:spPr>
              <a:xfrm>
                <a:off x="3769217" y="2253803"/>
                <a:ext cx="4202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Extract features to describe the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A </a:t>
                </a:r>
                <a:r>
                  <a:rPr lang="en-US" u="sng" dirty="0">
                    <a:solidFill>
                      <a:srgbClr val="00B050"/>
                    </a:solidFill>
                  </a:rPr>
                  <a:t>differentiable</a:t>
                </a:r>
                <a:r>
                  <a:rPr lang="en-US" dirty="0">
                    <a:solidFill>
                      <a:srgbClr val="00B050"/>
                    </a:solidFill>
                  </a:rPr>
                  <a:t> function w.r.t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17" y="2253803"/>
                <a:ext cx="4202805" cy="646331"/>
              </a:xfrm>
              <a:prstGeom prst="rect">
                <a:avLst/>
              </a:prstGeom>
              <a:blipFill>
                <a:blip r:embed="rId3"/>
                <a:stretch>
                  <a:fillRect l="-115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F9B0FD-DC1C-D063-9F48-FB9918E339F9}"/>
              </a:ext>
            </a:extLst>
          </p:cNvPr>
          <p:cNvCxnSpPr/>
          <p:nvPr/>
        </p:nvCxnSpPr>
        <p:spPr>
          <a:xfrm>
            <a:off x="2800096" y="2653048"/>
            <a:ext cx="8229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A43C5-CB11-DCB8-5525-FFC2FC950A9B}"/>
              </a:ext>
            </a:extLst>
          </p:cNvPr>
          <p:cNvGrpSpPr/>
          <p:nvPr/>
        </p:nvGrpSpPr>
        <p:grpSpPr>
          <a:xfrm>
            <a:off x="7302322" y="3691944"/>
            <a:ext cx="2631583" cy="815662"/>
            <a:chOff x="7431111" y="3902299"/>
            <a:chExt cx="2631583" cy="81566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25625347-5172-A363-C023-F01FDCC1AD58}"/>
                </a:ext>
              </a:extLst>
            </p:cNvPr>
            <p:cNvSpPr/>
            <p:nvPr/>
          </p:nvSpPr>
          <p:spPr>
            <a:xfrm>
              <a:off x="7431111" y="3902299"/>
              <a:ext cx="206062" cy="815662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1ECA70-C594-0E6C-DB75-35DA0C179051}"/>
                </a:ext>
              </a:extLst>
            </p:cNvPr>
            <p:cNvSpPr txBox="1"/>
            <p:nvPr/>
          </p:nvSpPr>
          <p:spPr>
            <a:xfrm>
              <a:off x="7753082" y="4005330"/>
              <a:ext cx="2309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The same as we have done in tabular cases!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989179-1365-0310-C3E6-123C4CBE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under semi-gradients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TD semi-gradient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77" y="2471420"/>
            <a:ext cx="3886931" cy="677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0220" y="3048001"/>
            <a:ext cx="21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Approximation error obtained by TD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8320" y="3108103"/>
            <a:ext cx="21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Approximation error obtained by MC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6692" y="3159617"/>
            <a:ext cx="2193702" cy="1558688"/>
            <a:chOff x="3966692" y="3159617"/>
            <a:chExt cx="2193702" cy="1558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66692" y="3794975"/>
                  <a:ext cx="219370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When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>
                      <a:solidFill>
                        <a:srgbClr val="0000FF"/>
                      </a:solidFill>
                    </a:rPr>
                    <a:t> is close to 1, large approximation error by TD!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692" y="3794975"/>
                  <a:ext cx="219370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500" t="-3974" r="-833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3" idx="0"/>
            </p:cNvCxnSpPr>
            <p:nvPr/>
          </p:nvCxnSpPr>
          <p:spPr>
            <a:xfrm flipV="1">
              <a:off x="5063543" y="3159617"/>
              <a:ext cx="311240" cy="63535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87132" y="3649014"/>
            <a:ext cx="1961882" cy="912495"/>
            <a:chOff x="1687132" y="3649014"/>
            <a:chExt cx="1961882" cy="912495"/>
          </a:xfrm>
        </p:grpSpPr>
        <p:sp>
          <p:nvSpPr>
            <p:cNvPr id="18" name="TextBox 17"/>
            <p:cNvSpPr txBox="1"/>
            <p:nvPr/>
          </p:nvSpPr>
          <p:spPr>
            <a:xfrm>
              <a:off x="1687132" y="3915178"/>
              <a:ext cx="196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Larger bias, faster convergence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603678" y="3649014"/>
              <a:ext cx="156694" cy="291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43729" y="3709115"/>
            <a:ext cx="2060620" cy="878151"/>
            <a:chOff x="6443729" y="3709115"/>
            <a:chExt cx="2060620" cy="878151"/>
          </a:xfrm>
        </p:grpSpPr>
        <p:sp>
          <p:nvSpPr>
            <p:cNvPr id="33" name="TextBox 32"/>
            <p:cNvSpPr txBox="1"/>
            <p:nvPr/>
          </p:nvSpPr>
          <p:spPr>
            <a:xfrm>
              <a:off x="6443729" y="3940935"/>
              <a:ext cx="2060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Larger variance, slower convergence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7212169" y="3709115"/>
              <a:ext cx="148106" cy="257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9B7634-95A4-DFA1-F480-8BB91812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6" y="2803301"/>
            <a:ext cx="7166083" cy="3497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08" y="2788451"/>
            <a:ext cx="4512925" cy="35373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78326" y="1480804"/>
            <a:ext cx="7973334" cy="971023"/>
            <a:chOff x="2078326" y="1480804"/>
            <a:chExt cx="7973334" cy="9710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8326" y="1486069"/>
              <a:ext cx="7973334" cy="9657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55900" y="1511300"/>
              <a:ext cx="403225" cy="2667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9189" y="1480804"/>
              <a:ext cx="495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D922E-79C0-AB80-056B-41251DEA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0316F-B874-AEFB-FD6D-734CB7546E24}"/>
                  </a:ext>
                </a:extLst>
              </p:cNvPr>
              <p:cNvSpPr txBox="1"/>
              <p:nvPr/>
            </p:nvSpPr>
            <p:spPr>
              <a:xfrm>
                <a:off x="9358299" y="2131170"/>
                <a:ext cx="599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0316F-B874-AEFB-FD6D-734CB754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299" y="2131170"/>
                <a:ext cx="599523" cy="276999"/>
              </a:xfrm>
              <a:prstGeom prst="rect">
                <a:avLst/>
              </a:prstGeom>
              <a:blipFill>
                <a:blip r:embed="rId5"/>
                <a:stretch>
                  <a:fillRect l="-8163" r="-816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E68AB82-EA41-AD20-BB3C-06BA42A360A4}"/>
              </a:ext>
            </a:extLst>
          </p:cNvPr>
          <p:cNvGrpSpPr/>
          <p:nvPr/>
        </p:nvGrpSpPr>
        <p:grpSpPr>
          <a:xfrm>
            <a:off x="6749025" y="2842805"/>
            <a:ext cx="5422193" cy="3873995"/>
            <a:chOff x="6749025" y="2842805"/>
            <a:chExt cx="5422193" cy="38739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A40FBE-1BB3-D4E1-0EED-F423CECE3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9025" y="2842805"/>
              <a:ext cx="5422193" cy="33958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FAE0F-CEA5-0809-4DC8-AF18420A48D7}"/>
                </a:ext>
              </a:extLst>
            </p:cNvPr>
            <p:cNvSpPr txBox="1"/>
            <p:nvPr/>
          </p:nvSpPr>
          <p:spPr>
            <a:xfrm>
              <a:off x="6932468" y="6070469"/>
              <a:ext cx="335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similar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observations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as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in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TD(n)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with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tabular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representation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9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different types of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Non-linear models</a:t>
            </a:r>
          </a:p>
          <a:p>
            <a:pPr lvl="1"/>
            <a:r>
              <a:rPr lang="en-US" dirty="0"/>
              <a:t>Regression trees</a:t>
            </a:r>
          </a:p>
          <a:p>
            <a:pPr lvl="1"/>
            <a:r>
              <a:rPr lang="en-US" dirty="0"/>
              <a:t>Neural networks, </a:t>
            </a:r>
            <a:r>
              <a:rPr lang="en-US" dirty="0" err="1"/>
              <a:t>a.k.a</a:t>
            </a:r>
            <a:r>
              <a:rPr lang="en-US" dirty="0"/>
              <a:t>, Deep RL</a:t>
            </a:r>
          </a:p>
          <a:p>
            <a:pPr lvl="1"/>
            <a:r>
              <a:rPr lang="en-US" dirty="0"/>
              <a:t>Kernel methods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9774" y="4083970"/>
            <a:ext cx="732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Almost all methods we have learned in machine learning apply 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569" y="4636629"/>
            <a:ext cx="803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All aforementioned methods apply to action value function approximation!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FAE9-E672-06FF-B9FA-117A1477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  <a:p>
            <a:r>
              <a:rPr lang="en-US" dirty="0"/>
              <a:t>On-policy prediction with approximation</a:t>
            </a:r>
          </a:p>
          <a:p>
            <a:r>
              <a:rPr lang="en-US" dirty="0"/>
              <a:t>On-policy control with approximation</a:t>
            </a:r>
          </a:p>
          <a:p>
            <a:r>
              <a:rPr lang="en-US" dirty="0"/>
              <a:t>Off-policy learning with approximation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A43-A022-90EA-B5C0-84E837EF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9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Online methods typically converge slowly</a:t>
                </a:r>
              </a:p>
              <a:p>
                <a:pPr lvl="1"/>
                <a:r>
                  <a:rPr lang="en-US" dirty="0"/>
                  <a:t>SGD’s convergence rate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 descent’s rate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Slower convergence means more samples are needed to attain the same level of estimation accuracy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28728" y="403954"/>
            <a:ext cx="3803317" cy="872186"/>
            <a:chOff x="7528728" y="403954"/>
            <a:chExt cx="3803317" cy="872186"/>
          </a:xfrm>
        </p:grpSpPr>
        <p:pic>
          <p:nvPicPr>
            <p:cNvPr id="8" name="Picture 4" descr="Free Idea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728" y="494751"/>
              <a:ext cx="428487" cy="42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955087" y="403954"/>
              <a:ext cx="20937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Rate of convergence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6844" y="722117"/>
              <a:ext cx="3315201" cy="55402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489289" y="4376057"/>
            <a:ext cx="486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Solution: from online update to batch update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303" y="4762918"/>
            <a:ext cx="7649204" cy="841932"/>
            <a:chOff x="1600303" y="4762918"/>
            <a:chExt cx="7649204" cy="841932"/>
          </a:xfrm>
        </p:grpSpPr>
        <p:sp>
          <p:nvSpPr>
            <p:cNvPr id="16" name="TextBox 15"/>
            <p:cNvSpPr txBox="1"/>
            <p:nvPr/>
          </p:nvSpPr>
          <p:spPr>
            <a:xfrm>
              <a:off x="2597498" y="5014127"/>
              <a:ext cx="6652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Trade-off: more immediate update vs., more accurate update</a:t>
              </a:r>
            </a:p>
          </p:txBody>
        </p:sp>
        <p:pic>
          <p:nvPicPr>
            <p:cNvPr id="1030" name="Picture 6" descr="Free Balance Scale Cliparts, Download Free Clip Art, Free Clip Art on  Clipart Libr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303" y="4762918"/>
              <a:ext cx="858123" cy="841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1F82-F45E-F80A-C858-D89D29D9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Accumulate experiences from past interactions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At each round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sample a set of experiences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Execute SGD on it for model update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76342" y="2534697"/>
                <a:ext cx="54756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42" y="2534697"/>
                <a:ext cx="54756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miro.medium.com/max/1000/0*7BMslmK29YEWJ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1" y="3778686"/>
            <a:ext cx="4478564" cy="25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3806" y="6403047"/>
            <a:ext cx="380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credit: MC.AI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42234" y="3662624"/>
            <a:ext cx="2115178" cy="982282"/>
            <a:chOff x="2542234" y="3662624"/>
            <a:chExt cx="2115178" cy="982282"/>
          </a:xfrm>
        </p:grpSpPr>
        <p:grpSp>
          <p:nvGrpSpPr>
            <p:cNvPr id="8" name="Group 7"/>
            <p:cNvGrpSpPr/>
            <p:nvPr/>
          </p:nvGrpSpPr>
          <p:grpSpPr>
            <a:xfrm>
              <a:off x="3496826" y="3662624"/>
              <a:ext cx="1125417" cy="552660"/>
              <a:chOff x="3496826" y="3662624"/>
              <a:chExt cx="1125417" cy="55266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3622432" y="3662624"/>
                <a:ext cx="999811" cy="502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496826" y="3677697"/>
                <a:ext cx="658167" cy="537587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542234" y="4275574"/>
              <a:ext cx="2115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How to? Uniformly?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32185" y="4637314"/>
            <a:ext cx="395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Prioritize by TD error (proportionally)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83C9162-1F8E-C1C8-E11D-C9D0BE60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experience replay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89" y="2295397"/>
            <a:ext cx="10204081" cy="3387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4628" y="5856542"/>
            <a:ext cx="4533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</a:t>
            </a:r>
            <a:r>
              <a:rPr lang="en-US" sz="1200" i="1" dirty="0" err="1"/>
              <a:t>Schaul</a:t>
            </a:r>
            <a:r>
              <a:rPr lang="en-US" sz="1200" i="1" dirty="0"/>
              <a:t> et al., “Prioritized experience replay”, ICLR’2016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3419" y="2050118"/>
            <a:ext cx="346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Q-learning with tables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7837" y="2050118"/>
            <a:ext cx="404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Q-learning with linear approximation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8431C9-181A-2043-08AC-DD8C01AA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with value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generalized policy iteration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946" y="2561410"/>
            <a:ext cx="2440054" cy="36817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15650" y="2510011"/>
            <a:ext cx="2558602" cy="646331"/>
            <a:chOff x="2915650" y="2510011"/>
            <a:chExt cx="2558602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2915650" y="2510011"/>
              <a:ext cx="2442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Policy evaluation is approximated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903288" y="2711780"/>
              <a:ext cx="570964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15695" y="4955107"/>
            <a:ext cx="3283713" cy="923330"/>
            <a:chOff x="2738826" y="5055735"/>
            <a:chExt cx="3283713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2738826" y="5055735"/>
              <a:ext cx="2821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Might need longer time to converge to optimal policy; or even might not converge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372647" y="5569528"/>
              <a:ext cx="649892" cy="3474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23974" y="4308666"/>
            <a:ext cx="3148013" cy="646331"/>
            <a:chOff x="7123974" y="4308666"/>
            <a:chExt cx="314801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829294" y="4308666"/>
              <a:ext cx="2442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Act according to the updated approximation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123974" y="4510435"/>
              <a:ext cx="570964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189593" y="1994597"/>
            <a:ext cx="4667461" cy="1140489"/>
            <a:chOff x="7189593" y="1994597"/>
            <a:chExt cx="4667461" cy="1140489"/>
          </a:xfrm>
        </p:grpSpPr>
        <p:sp>
          <p:nvSpPr>
            <p:cNvPr id="9" name="TextBox 8"/>
            <p:cNvSpPr txBox="1"/>
            <p:nvPr/>
          </p:nvSpPr>
          <p:spPr>
            <a:xfrm>
              <a:off x="7189593" y="1994597"/>
              <a:ext cx="4667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Now we will apply the approximation methods to the action value function.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392" y="2729467"/>
              <a:ext cx="4322949" cy="40561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930557" y="2773633"/>
            <a:ext cx="2800350" cy="698990"/>
            <a:chOff x="7930557" y="2773633"/>
            <a:chExt cx="2800350" cy="698990"/>
          </a:xfrm>
        </p:grpSpPr>
        <p:sp>
          <p:nvSpPr>
            <p:cNvPr id="16" name="Rectangle 15"/>
            <p:cNvSpPr/>
            <p:nvPr/>
          </p:nvSpPr>
          <p:spPr>
            <a:xfrm>
              <a:off x="8728328" y="2773633"/>
              <a:ext cx="260891" cy="295798"/>
            </a:xfrm>
            <a:prstGeom prst="rect">
              <a:avLst/>
            </a:prstGeom>
            <a:noFill/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0557" y="3103291"/>
              <a:ext cx="2800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Target of approximation</a:t>
              </a: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49E21E6-7B2D-EE71-7215-AB6F06A6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control with approximation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672348"/>
            <a:ext cx="8452952" cy="45691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1217" y="1316334"/>
            <a:ext cx="3074796" cy="1165610"/>
            <a:chOff x="2331217" y="1316334"/>
            <a:chExt cx="3074796" cy="11656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23587" y="2481944"/>
              <a:ext cx="141179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31217" y="1316334"/>
              <a:ext cx="3074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We always require this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22136" y="4923692"/>
            <a:ext cx="8281762" cy="646331"/>
            <a:chOff x="2522136" y="4923692"/>
            <a:chExt cx="8281762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7953270" y="4923692"/>
              <a:ext cx="28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What’s the key difference from the prediction case?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22136" y="4958862"/>
              <a:ext cx="5406013" cy="5624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210CF4-890B-A335-5AA9-5F467B7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with action value approximation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74" y="1863049"/>
            <a:ext cx="6943773" cy="4458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022" y="3009363"/>
            <a:ext cx="3116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throttle forward (+1)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throttle reverse (-1)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throttle (0)</a:t>
            </a:r>
          </a:p>
          <a:p>
            <a:r>
              <a:rPr lang="en-US" dirty="0"/>
              <a:t>Reward is -1 on all time steps until reaching the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7786" y="5256726"/>
                <a:ext cx="1282858" cy="362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86" y="5256726"/>
                <a:ext cx="1282858" cy="362407"/>
              </a:xfrm>
              <a:prstGeom prst="rect">
                <a:avLst/>
              </a:prstGeom>
              <a:blipFill>
                <a:blip r:embed="rId3"/>
                <a:stretch>
                  <a:fillRect l="-2844" t="-16667" r="-3080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340699" y="1438140"/>
            <a:ext cx="2893453" cy="1695720"/>
            <a:chOff x="6340699" y="1438140"/>
            <a:chExt cx="2893453" cy="169572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593983" y="2082085"/>
              <a:ext cx="145961" cy="105177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40699" y="1438140"/>
              <a:ext cx="2893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Initialize the value by zero, overly optimistic!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90822-8EDD-8158-C6DC-56CCA7F4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with action value approximation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24" y="2391647"/>
            <a:ext cx="7339850" cy="343230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8ECD77-5E57-A99C-6A09-6B099032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4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control with approximated function value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shifted target value and target distribution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03431" y="2539284"/>
                <a:ext cx="3809120" cy="481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431" y="2539284"/>
                <a:ext cx="3809120" cy="4810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38530" y="3114540"/>
                <a:ext cx="5566011" cy="519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30" y="3114540"/>
                <a:ext cx="5566011" cy="519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1836" y="4902557"/>
                <a:ext cx="6490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 off-policy learning, both of them come from behavior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836" y="4902557"/>
                <a:ext cx="6490952" cy="369332"/>
              </a:xfrm>
              <a:prstGeom prst="rect">
                <a:avLst/>
              </a:prstGeom>
              <a:blipFill>
                <a:blip r:embed="rId4"/>
                <a:stretch>
                  <a:fillRect l="-7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728035" y="3661893"/>
            <a:ext cx="3062905" cy="912494"/>
            <a:chOff x="1728035" y="3661893"/>
            <a:chExt cx="3062905" cy="912494"/>
          </a:xfrm>
        </p:grpSpPr>
        <p:grpSp>
          <p:nvGrpSpPr>
            <p:cNvPr id="32" name="Group 31"/>
            <p:cNvGrpSpPr/>
            <p:nvPr/>
          </p:nvGrpSpPr>
          <p:grpSpPr>
            <a:xfrm>
              <a:off x="3228304" y="3661893"/>
              <a:ext cx="862885" cy="321972"/>
              <a:chOff x="3228304" y="3661893"/>
              <a:chExt cx="862885" cy="32197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541690" y="3661893"/>
                <a:ext cx="549499" cy="429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228304" y="3670479"/>
                <a:ext cx="588135" cy="31338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28035" y="3928056"/>
              <a:ext cx="3062905" cy="646331"/>
              <a:chOff x="1728035" y="3928056"/>
              <a:chExt cx="3062905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060620" y="3928056"/>
                    <a:ext cx="273032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Stationary state distribution under policy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0620" y="3928056"/>
                    <a:ext cx="2730320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86"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Oval 33"/>
              <p:cNvSpPr/>
              <p:nvPr/>
            </p:nvSpPr>
            <p:spPr>
              <a:xfrm>
                <a:off x="1728035" y="4134118"/>
                <a:ext cx="281069" cy="266164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340181" y="3636135"/>
            <a:ext cx="3236889" cy="674131"/>
            <a:chOff x="4340181" y="3636135"/>
            <a:chExt cx="3236889" cy="674131"/>
          </a:xfrm>
        </p:grpSpPr>
        <p:grpSp>
          <p:nvGrpSpPr>
            <p:cNvPr id="17" name="Group 16"/>
            <p:cNvGrpSpPr/>
            <p:nvPr/>
          </p:nvGrpSpPr>
          <p:grpSpPr>
            <a:xfrm>
              <a:off x="4340181" y="3636135"/>
              <a:ext cx="862884" cy="382073"/>
              <a:chOff x="4340181" y="3636135"/>
              <a:chExt cx="862884" cy="38207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340181" y="3640428"/>
                <a:ext cx="86288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765183" y="3636135"/>
                <a:ext cx="429296" cy="38207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591437" y="3940934"/>
              <a:ext cx="2985633" cy="369332"/>
              <a:chOff x="4591437" y="3940934"/>
              <a:chExt cx="298563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846750" y="3940934"/>
                    <a:ext cx="27303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Target value under policy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US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6750" y="3940934"/>
                    <a:ext cx="273032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86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/>
              <p:cNvSpPr/>
              <p:nvPr/>
            </p:nvSpPr>
            <p:spPr>
              <a:xfrm>
                <a:off x="4591437" y="3988157"/>
                <a:ext cx="281069" cy="266164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638401" y="5490693"/>
            <a:ext cx="4904585" cy="369332"/>
            <a:chOff x="3638401" y="5490693"/>
            <a:chExt cx="4904585" cy="369332"/>
          </a:xfrm>
        </p:grpSpPr>
        <p:sp>
          <p:nvSpPr>
            <p:cNvPr id="36" name="Oval 35"/>
            <p:cNvSpPr/>
            <p:nvPr/>
          </p:nvSpPr>
          <p:spPr>
            <a:xfrm>
              <a:off x="3638401" y="5559380"/>
              <a:ext cx="281069" cy="266164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53815" y="5490693"/>
              <a:ext cx="4589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can be addressed by importance sampling!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E1FF5-53C2-1D6A-6517-B8BAD029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value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  <a:p>
            <a:pPr lvl="1"/>
            <a:r>
              <a:rPr lang="en-US" dirty="0"/>
              <a:t>Importance weight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Gradient correction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18" y="2614411"/>
            <a:ext cx="2573543" cy="902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22" y="3885726"/>
            <a:ext cx="3924044" cy="45016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673850" y="2786130"/>
            <a:ext cx="4466375" cy="1188970"/>
            <a:chOff x="6673850" y="2786130"/>
            <a:chExt cx="4466375" cy="1188970"/>
          </a:xfrm>
        </p:grpSpPr>
        <p:sp>
          <p:nvSpPr>
            <p:cNvPr id="15" name="TextBox 14"/>
            <p:cNvSpPr txBox="1"/>
            <p:nvPr/>
          </p:nvSpPr>
          <p:spPr>
            <a:xfrm>
              <a:off x="7096259" y="2786130"/>
              <a:ext cx="4043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Naturally generalize to multi-step correction as in MC methods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6673850" y="3086100"/>
              <a:ext cx="41811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061200" y="3390900"/>
              <a:ext cx="314325" cy="5842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249769" y="5228823"/>
            <a:ext cx="523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The previous learnt off-policy methods, e.g., </a:t>
            </a:r>
            <a:r>
              <a:rPr lang="en-US" altLang="zh-CN" i="1" dirty="0">
                <a:solidFill>
                  <a:srgbClr val="7030A0"/>
                </a:solidFill>
              </a:rPr>
              <a:t>Q-learning,</a:t>
            </a:r>
            <a:r>
              <a:rPr lang="zh-CN" alt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Treeback</a:t>
            </a:r>
            <a:r>
              <a:rPr lang="en-US" i="1" dirty="0">
                <a:solidFill>
                  <a:srgbClr val="7030A0"/>
                </a:solidFill>
              </a:rPr>
              <a:t> also apply for this purpose, as they directly provide us the target value.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E85084-2FD7-2FFB-7B43-CDAD3C86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2F495F-CE44-D280-AB99-F6958B8975A5}"/>
              </a:ext>
            </a:extLst>
          </p:cNvPr>
          <p:cNvGrpSpPr/>
          <p:nvPr/>
        </p:nvGrpSpPr>
        <p:grpSpPr>
          <a:xfrm>
            <a:off x="3933754" y="4335887"/>
            <a:ext cx="5231027" cy="778746"/>
            <a:chOff x="3933754" y="4335887"/>
            <a:chExt cx="5231027" cy="7787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3814" y="4628347"/>
              <a:ext cx="5119504" cy="48628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93C17-D83D-8455-4DE9-76DF22F8D3CC}"/>
                </a:ext>
              </a:extLst>
            </p:cNvPr>
            <p:cNvCxnSpPr>
              <a:cxnSpLocks/>
            </p:cNvCxnSpPr>
            <p:nvPr/>
          </p:nvCxnSpPr>
          <p:spPr>
            <a:xfrm>
              <a:off x="5813944" y="4335887"/>
              <a:ext cx="37557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42B996-6AEF-710A-7864-62A1301FBDC0}"/>
                </a:ext>
              </a:extLst>
            </p:cNvPr>
            <p:cNvSpPr/>
            <p:nvPr/>
          </p:nvSpPr>
          <p:spPr>
            <a:xfrm>
              <a:off x="3933754" y="4628347"/>
              <a:ext cx="5231027" cy="486286"/>
            </a:xfrm>
            <a:prstGeom prst="rect">
              <a:avLst/>
            </a:prstGeom>
            <a:noFill/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C5A16F-0B9C-D64A-4EE4-DF8316F307BE}"/>
                </a:ext>
              </a:extLst>
            </p:cNvPr>
            <p:cNvCxnSpPr/>
            <p:nvPr/>
          </p:nvCxnSpPr>
          <p:spPr>
            <a:xfrm>
              <a:off x="6001731" y="4336754"/>
              <a:ext cx="0" cy="29246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off-policy control with approximation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F1BB2-B52C-5B15-9AF3-170F675BE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policy is unaware of the quality of approximation</a:t>
            </a:r>
          </a:p>
          <a:p>
            <a:pPr lvl="1"/>
            <a:r>
              <a:rPr lang="en-US" dirty="0"/>
              <a:t>A one</a:t>
            </a:r>
            <a:r>
              <a:rPr lang="en-US" altLang="zh-CN" dirty="0"/>
              <a:t>-</a:t>
            </a:r>
            <a:r>
              <a:rPr lang="en-US" dirty="0"/>
              <a:t>dimensional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C8768D-7149-3978-4F59-F8196C4A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699" y="2997994"/>
            <a:ext cx="2806700" cy="100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F2BBD-ED05-1690-DE63-9577AAE80B19}"/>
                  </a:ext>
                </a:extLst>
              </p:cNvPr>
              <p:cNvSpPr txBox="1"/>
              <p:nvPr/>
            </p:nvSpPr>
            <p:spPr>
              <a:xfrm>
                <a:off x="3581400" y="3953589"/>
                <a:ext cx="506087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=10, and set step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=0.1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TD(0) error = 0 + 0.99*2*10 – 10 = 9.8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by semi-gradient TD(0):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TD(0)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10 + 0.1*9.8*1=10.98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TD(0) error = 0 + 0.99*2*10.98 – 10.98 = 10.76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by semi-gradient TD(0):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TD(0)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10.98 + 0.1*10.76*1=12.06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….. 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F2BBD-ED05-1690-DE63-9577AAE8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53589"/>
                <a:ext cx="5060879" cy="2585323"/>
              </a:xfrm>
              <a:prstGeom prst="rect">
                <a:avLst/>
              </a:prstGeom>
              <a:blipFill>
                <a:blip r:embed="rId3"/>
                <a:stretch>
                  <a:fillRect l="-1253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0DB36-7027-5092-236B-4AC1CE2DC33A}"/>
                  </a:ext>
                </a:extLst>
              </p:cNvPr>
              <p:cNvSpPr txBox="1"/>
              <p:nvPr/>
            </p:nvSpPr>
            <p:spPr>
              <a:xfrm>
                <a:off x="4863722" y="2720995"/>
                <a:ext cx="18686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r>
                  <a:rPr lang="en-US" dirty="0"/>
                  <a:t>, reward=0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0DB36-7027-5092-236B-4AC1CE2D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22" y="2720995"/>
                <a:ext cx="1868653" cy="276999"/>
              </a:xfrm>
              <a:prstGeom prst="rect">
                <a:avLst/>
              </a:prstGeom>
              <a:blipFill>
                <a:blip r:embed="rId4"/>
                <a:stretch>
                  <a:fillRect l="-4762" t="-26087" r="-6803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FF18EE3-FB25-210E-6DC5-A3C243E3F11E}"/>
              </a:ext>
            </a:extLst>
          </p:cNvPr>
          <p:cNvGrpSpPr/>
          <p:nvPr/>
        </p:nvGrpSpPr>
        <p:grpSpPr>
          <a:xfrm>
            <a:off x="8014698" y="3173873"/>
            <a:ext cx="3466928" cy="460015"/>
            <a:chOff x="5454650" y="3111500"/>
            <a:chExt cx="4211425" cy="558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2D732E-2826-5E00-4D9C-198127781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650" y="3187700"/>
              <a:ext cx="1282700" cy="482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1FEFD8-E0FA-E6EA-2BAC-4E7F74DD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2375" y="3111500"/>
              <a:ext cx="2933700" cy="5588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15502-26FB-4F99-F787-9876777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methods for RL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Enumerate and store all state(-action) values in a big table</a:t>
            </a:r>
          </a:p>
          <a:p>
            <a:pPr lvl="1"/>
            <a:r>
              <a:rPr lang="en-US" dirty="0"/>
              <a:t>Recall MP2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2392885"/>
            <a:ext cx="5846441" cy="399871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59628" y="5877060"/>
            <a:ext cx="6113171" cy="798626"/>
            <a:chOff x="4859628" y="5877060"/>
            <a:chExt cx="6113171" cy="798626"/>
          </a:xfrm>
        </p:grpSpPr>
        <p:sp>
          <p:nvSpPr>
            <p:cNvPr id="2" name="TextBox 1"/>
            <p:cNvSpPr txBox="1"/>
            <p:nvPr/>
          </p:nvSpPr>
          <p:spPr>
            <a:xfrm>
              <a:off x="6958884" y="6306354"/>
              <a:ext cx="401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Entire state space, or state-action space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7521263" y="5877060"/>
              <a:ext cx="180303" cy="4164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1"/>
            </p:cNvCxnSpPr>
            <p:nvPr/>
          </p:nvCxnSpPr>
          <p:spPr>
            <a:xfrm flipH="1" flipV="1">
              <a:off x="4859628" y="6091708"/>
              <a:ext cx="2099256" cy="3993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BF757-DACB-18BA-ACF5-BC88F6A5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67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Baird’s counterexample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00" y="1754177"/>
            <a:ext cx="8740208" cy="4340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39036" y="2567600"/>
                <a:ext cx="29782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Results by off-policy semi-gradient TD(0)?  Let’s start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=(1, 1, 1, 1, 1, 1, 10, 1)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36" y="2567600"/>
                <a:ext cx="2978274" cy="923330"/>
              </a:xfrm>
              <a:prstGeom prst="rect">
                <a:avLst/>
              </a:prstGeom>
              <a:blipFill>
                <a:blip r:embed="rId3"/>
                <a:stretch>
                  <a:fillRect l="-184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1377DBA-C6B2-EC08-198F-85E0BA5582D8}"/>
              </a:ext>
            </a:extLst>
          </p:cNvPr>
          <p:cNvSpPr txBox="1"/>
          <p:nvPr/>
        </p:nvSpPr>
        <p:spPr>
          <a:xfrm>
            <a:off x="8646508" y="5572897"/>
            <a:ext cx="288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 is zero everywhere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77569-20E0-0A79-21DE-A1D3CB18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Baird’s counterexample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6091"/>
            <a:ext cx="8222759" cy="4492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35413" y="3344214"/>
            <a:ext cx="3249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Deadly triad: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Function 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Bootstrapping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Off-policy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93F3B-4E8A-5778-90D4-841A9539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B0DB1-5087-409C-C4FA-00523BA9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863135"/>
            <a:ext cx="7772400" cy="6020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B13336-0020-4271-706C-17B1AC9F4C42}"/>
              </a:ext>
            </a:extLst>
          </p:cNvPr>
          <p:cNvGrpSpPr/>
          <p:nvPr/>
        </p:nvGrpSpPr>
        <p:grpSpPr>
          <a:xfrm>
            <a:off x="8100410" y="1094645"/>
            <a:ext cx="2985817" cy="454189"/>
            <a:chOff x="8100410" y="1094645"/>
            <a:chExt cx="2985817" cy="4541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465F9F-DF57-5F28-A835-E1DB9248FE24}"/>
                </a:ext>
              </a:extLst>
            </p:cNvPr>
            <p:cNvSpPr txBox="1"/>
            <p:nvPr/>
          </p:nvSpPr>
          <p:spPr>
            <a:xfrm>
              <a:off x="8679086" y="1094645"/>
              <a:ext cx="2407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Even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DP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cannot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help!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606E139-5BC3-762B-ECC6-ECB29C8B4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0410" y="1324904"/>
              <a:ext cx="578676" cy="2239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4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value-function geometry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41" y="2069206"/>
            <a:ext cx="8051742" cy="401205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45241" y="4026793"/>
            <a:ext cx="2446986" cy="841421"/>
            <a:chOff x="4365939" y="6512416"/>
            <a:chExt cx="2446986" cy="841421"/>
          </a:xfrm>
        </p:grpSpPr>
        <p:sp>
          <p:nvSpPr>
            <p:cNvPr id="7" name="TextBox 6"/>
            <p:cNvSpPr txBox="1"/>
            <p:nvPr/>
          </p:nvSpPr>
          <p:spPr>
            <a:xfrm>
              <a:off x="4567708" y="6512416"/>
              <a:ext cx="2245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Projection operator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365939" y="6864440"/>
              <a:ext cx="334849" cy="48939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89195" y="2876282"/>
                <a:ext cx="3056586" cy="42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Value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195" y="2876282"/>
                <a:ext cx="3056586" cy="422552"/>
              </a:xfrm>
              <a:prstGeom prst="rect">
                <a:avLst/>
              </a:prstGeom>
              <a:blipFill>
                <a:blip r:embed="rId3"/>
                <a:stretch>
                  <a:fillRect l="-1796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6281" y="5636654"/>
                <a:ext cx="6980349" cy="42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Bellman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81" y="5636654"/>
                <a:ext cx="6980349" cy="425309"/>
              </a:xfrm>
              <a:prstGeom prst="rect">
                <a:avLst/>
              </a:prstGeom>
              <a:blipFill>
                <a:blip r:embed="rId4"/>
                <a:stretch>
                  <a:fillRect l="-786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63898" y="1785871"/>
            <a:ext cx="309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is a better objective for off-policy learning?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9AFE0-7919-C6EA-1639-DFAA71DA168C}"/>
              </a:ext>
            </a:extLst>
          </p:cNvPr>
          <p:cNvSpPr txBox="1"/>
          <p:nvPr/>
        </p:nvSpPr>
        <p:spPr>
          <a:xfrm>
            <a:off x="6830731" y="611335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Expectation of TD error!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220884-D7B0-6EB4-804D-00F47863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approximation generalizes value estimation across states</a:t>
            </a:r>
          </a:p>
          <a:p>
            <a:r>
              <a:rPr lang="en-US" dirty="0"/>
              <a:t>On-policy prediction and control are typically performed as SGD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parameter</a:t>
            </a:r>
            <a:r>
              <a:rPr lang="zh-CN" altLang="en-US" dirty="0"/>
              <a:t> </a:t>
            </a:r>
            <a:r>
              <a:rPr lang="en-US" dirty="0"/>
              <a:t>estimation</a:t>
            </a:r>
          </a:p>
          <a:p>
            <a:r>
              <a:rPr lang="en-US" dirty="0"/>
              <a:t>Off-policy with value approximation is much more challenging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5A025-06FD-9FB8-92D2-E12415FA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7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9: On-policy Prediction with Approximation</a:t>
            </a:r>
          </a:p>
          <a:p>
            <a:r>
              <a:rPr lang="en-US" dirty="0"/>
              <a:t>Chapter 10: On-policy Control with Approximation</a:t>
            </a:r>
          </a:p>
          <a:p>
            <a:r>
              <a:rPr lang="en-US" dirty="0"/>
              <a:t>Chapter 11: Off-policy Methods with Approximation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30542-BC35-A28E-3079-88F9C8C7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8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Emphatic-TD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21028" y="1748352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Interpret discount factor as termination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the transition continues; otherwise, it terminates and immediately restarts</a:t>
                </a:r>
              </a:p>
              <a:p>
                <a:pPr lvl="1"/>
                <a:r>
                  <a:rPr lang="en-US" dirty="0"/>
                  <a:t>We can map each off-policy sequence as on-policy, by reweighing the states!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028" y="1748352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83424" y="4753780"/>
            <a:ext cx="2086377" cy="369332"/>
            <a:chOff x="1601273" y="4971245"/>
            <a:chExt cx="2086377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601273" y="4971245"/>
              <a:ext cx="1871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State emphasis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68202" y="5168721"/>
              <a:ext cx="519448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55" y="3554944"/>
            <a:ext cx="4105774" cy="508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205" y="4152773"/>
            <a:ext cx="3573362" cy="383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511" y="4788014"/>
            <a:ext cx="2601532" cy="32519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85602" y="5167436"/>
            <a:ext cx="3335628" cy="985474"/>
            <a:chOff x="1574775" y="4808113"/>
            <a:chExt cx="1871729" cy="985474"/>
          </a:xfrm>
        </p:grpSpPr>
        <p:sp>
          <p:nvSpPr>
            <p:cNvPr id="17" name="TextBox 16"/>
            <p:cNvSpPr txBox="1"/>
            <p:nvPr/>
          </p:nvSpPr>
          <p:spPr>
            <a:xfrm>
              <a:off x="1574775" y="5147256"/>
              <a:ext cx="1871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Carry over the past transitions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2510640" y="4808113"/>
              <a:ext cx="311954" cy="33914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10118" y="5158850"/>
            <a:ext cx="2635878" cy="734232"/>
            <a:chOff x="1601273" y="4606345"/>
            <a:chExt cx="2635878" cy="734232"/>
          </a:xfrm>
        </p:grpSpPr>
        <p:sp>
          <p:nvSpPr>
            <p:cNvPr id="20" name="TextBox 19"/>
            <p:cNvSpPr txBox="1"/>
            <p:nvPr/>
          </p:nvSpPr>
          <p:spPr>
            <a:xfrm>
              <a:off x="1601273" y="4971245"/>
              <a:ext cx="2635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Restart the transition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1914660" y="4606345"/>
              <a:ext cx="253285" cy="34343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600699" y="4026795"/>
            <a:ext cx="4466287" cy="646331"/>
            <a:chOff x="5799785" y="4026795"/>
            <a:chExt cx="4267201" cy="646331"/>
          </a:xfrm>
        </p:grpSpPr>
        <p:sp>
          <p:nvSpPr>
            <p:cNvPr id="27" name="Rectangle 26"/>
            <p:cNvSpPr/>
            <p:nvPr/>
          </p:nvSpPr>
          <p:spPr>
            <a:xfrm>
              <a:off x="5799785" y="4146997"/>
              <a:ext cx="1507636" cy="40353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6665" y="4026795"/>
              <a:ext cx="2730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Reweigh the loss/gradient at current step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85277" y="4461510"/>
            <a:ext cx="4688199" cy="1101711"/>
            <a:chOff x="5040447" y="4152900"/>
            <a:chExt cx="4688199" cy="1101711"/>
          </a:xfrm>
        </p:grpSpPr>
        <p:sp>
          <p:nvSpPr>
            <p:cNvPr id="30" name="TextBox 29"/>
            <p:cNvSpPr txBox="1"/>
            <p:nvPr/>
          </p:nvSpPr>
          <p:spPr>
            <a:xfrm>
              <a:off x="7195801" y="4885279"/>
              <a:ext cx="253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of large variance</a:t>
              </a:r>
            </a:p>
          </p:txBody>
        </p:sp>
        <p:cxnSp>
          <p:nvCxnSpPr>
            <p:cNvPr id="32" name="Straight Arrow Connector 31"/>
            <p:cNvCxnSpPr>
              <a:stCxn id="30" idx="1"/>
              <a:endCxn id="14" idx="2"/>
            </p:cNvCxnSpPr>
            <p:nvPr/>
          </p:nvCxnSpPr>
          <p:spPr>
            <a:xfrm flipH="1" flipV="1">
              <a:off x="5040447" y="4804596"/>
              <a:ext cx="2155354" cy="2653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1"/>
            </p:cNvCxnSpPr>
            <p:nvPr/>
          </p:nvCxnSpPr>
          <p:spPr>
            <a:xfrm flipH="1" flipV="1">
              <a:off x="5269230" y="4152900"/>
              <a:ext cx="1926571" cy="9170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641891" y="4065294"/>
            <a:ext cx="1904514" cy="768795"/>
            <a:chOff x="4641891" y="4065294"/>
            <a:chExt cx="1904514" cy="768795"/>
          </a:xfrm>
        </p:grpSpPr>
        <p:sp>
          <p:nvSpPr>
            <p:cNvPr id="7" name="Rectangle 6"/>
            <p:cNvSpPr/>
            <p:nvPr/>
          </p:nvSpPr>
          <p:spPr>
            <a:xfrm>
              <a:off x="5253432" y="4065294"/>
              <a:ext cx="390222" cy="42516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 flipH="1">
              <a:off x="4641891" y="4490461"/>
              <a:ext cx="806652" cy="29703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2"/>
            </p:cNvCxnSpPr>
            <p:nvPr/>
          </p:nvCxnSpPr>
          <p:spPr>
            <a:xfrm>
              <a:off x="5448543" y="4490461"/>
              <a:ext cx="1097862" cy="3436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F4BFF-B40C-B861-AD4E-06B6AB99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Emphatic-TD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07" y="1871084"/>
            <a:ext cx="6817217" cy="4336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3051" y="1544323"/>
            <a:ext cx="2622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Baird’s counterexample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4EADE-84E3-CA86-3340-1E32E94A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methods for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Both space and sample inefficient</a:t>
                </a:r>
              </a:p>
              <a:p>
                <a:pPr lvl="1"/>
                <a:r>
                  <a:rPr lang="en-US" dirty="0"/>
                  <a:t>Space complexity</a:t>
                </a:r>
              </a:p>
              <a:p>
                <a:pPr lvl="2"/>
                <a:r>
                  <a:rPr lang="en-US" dirty="0"/>
                  <a:t>State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State-action value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complexity</a:t>
                </a:r>
              </a:p>
              <a:p>
                <a:pPr lvl="2"/>
                <a:r>
                  <a:rPr lang="en-US" dirty="0"/>
                  <a:t>Need observations to confidently estimate the value in each cell of the table</a:t>
                </a:r>
              </a:p>
              <a:p>
                <a:pPr lvl="3"/>
                <a:r>
                  <a:rPr lang="en-US" dirty="0"/>
                  <a:t>The estimate’s standard deviation converges with a rate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What we have seen does not </a:t>
                </a:r>
                <a:r>
                  <a:rPr lang="en-US" u="sng" dirty="0"/>
                  <a:t>generalize</a:t>
                </a:r>
                <a:r>
                  <a:rPr lang="en-US" dirty="0"/>
                  <a:t> to unseen</a:t>
                </a:r>
                <a:r>
                  <a:rPr lang="en-US" altLang="zh-CN" dirty="0"/>
                  <a:t>!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1965" y="2163651"/>
                <a:ext cx="2683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Go game: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172</m:t>
                        </m:r>
                      </m:sup>
                    </m:sSup>
                  </m:oMath>
                </a14:m>
                <a:r>
                  <a:rPr lang="en-US" dirty="0"/>
                  <a:t> states</a:t>
                </a:r>
              </a:p>
              <a:p>
                <a:r>
                  <a:rPr lang="en-US" dirty="0"/>
                  <a:t>Self-driving car: infinite?</a:t>
                </a:r>
              </a:p>
              <a:p>
                <a:r>
                  <a:rPr lang="en-US" dirty="0" err="1"/>
                  <a:t>Chatbot</a:t>
                </a:r>
                <a:r>
                  <a:rPr lang="en-US" dirty="0"/>
                  <a:t>: infinite?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65" y="2163651"/>
                <a:ext cx="2683100" cy="923330"/>
              </a:xfrm>
              <a:prstGeom prst="rect">
                <a:avLst/>
              </a:prstGeom>
              <a:blipFill>
                <a:blip r:embed="rId3"/>
                <a:stretch>
                  <a:fillRect l="-181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528728" y="403954"/>
            <a:ext cx="3721309" cy="1364724"/>
            <a:chOff x="8064292" y="1349273"/>
            <a:chExt cx="3721309" cy="1364724"/>
          </a:xfrm>
        </p:grpSpPr>
        <p:pic>
          <p:nvPicPr>
            <p:cNvPr id="6" name="Picture 4" descr="Free Idea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292" y="1440070"/>
              <a:ext cx="428487" cy="42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490651" y="1349273"/>
              <a:ext cx="2658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Chernoff-Hoeffding</a:t>
              </a:r>
              <a:r>
                <a:rPr lang="en-US" dirty="0"/>
                <a:t> bound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5323" y="1701592"/>
              <a:ext cx="3220278" cy="2907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8115" y="2020989"/>
              <a:ext cx="2133564" cy="3202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5356" y="2375727"/>
              <a:ext cx="2398643" cy="3382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77158" y="5341918"/>
                <a:ext cx="7140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Solution: function 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58" y="5341918"/>
                <a:ext cx="7140472" cy="523220"/>
              </a:xfrm>
              <a:prstGeom prst="rect">
                <a:avLst/>
              </a:prstGeom>
              <a:blipFill>
                <a:blip r:embed="rId8"/>
                <a:stretch>
                  <a:fillRect l="-179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676069" y="4078310"/>
            <a:ext cx="3284112" cy="753655"/>
            <a:chOff x="8676069" y="4078310"/>
            <a:chExt cx="3284112" cy="753655"/>
          </a:xfrm>
        </p:grpSpPr>
        <p:sp>
          <p:nvSpPr>
            <p:cNvPr id="15" name="TextBox 14"/>
            <p:cNvSpPr txBox="1"/>
            <p:nvPr/>
          </p:nvSpPr>
          <p:spPr>
            <a:xfrm>
              <a:off x="9268496" y="4185634"/>
              <a:ext cx="2691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Obtained by interacting with the environment!!</a:t>
              </a:r>
            </a:p>
          </p:txBody>
        </p:sp>
        <p:cxnSp>
          <p:nvCxnSpPr>
            <p:cNvPr id="17" name="Straight Arrow Connector 16"/>
            <p:cNvCxnSpPr>
              <a:stCxn id="15" idx="1"/>
            </p:cNvCxnSpPr>
            <p:nvPr/>
          </p:nvCxnSpPr>
          <p:spPr>
            <a:xfrm flipH="1" flipV="1">
              <a:off x="8676069" y="4078310"/>
              <a:ext cx="592427" cy="4304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24C31D-9A61-58B6-F699-0BAC12BF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 for 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90" y="2074256"/>
            <a:ext cx="6840664" cy="3657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4615" y="5830291"/>
            <a:ext cx="380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“Value Function Approximation”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99" y="4168462"/>
            <a:ext cx="313386" cy="257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1702" y="4168462"/>
            <a:ext cx="313386" cy="257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82624" y="4168462"/>
            <a:ext cx="313386" cy="257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39922" y="4284372"/>
            <a:ext cx="8178084" cy="1584444"/>
            <a:chOff x="3580327" y="4301544"/>
            <a:chExt cx="8178084" cy="1584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530109" y="4962658"/>
                  <a:ext cx="322830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Parameters to be estimated from experiences; and hopefully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≪|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109" y="4962658"/>
                  <a:ext cx="322830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701" t="-3289" r="-1890" b="-4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H="1" flipV="1">
              <a:off x="3580327" y="4404575"/>
              <a:ext cx="4932608" cy="7083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5915697" y="4331594"/>
              <a:ext cx="2575773" cy="7770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8096518" y="4301544"/>
              <a:ext cx="412124" cy="8027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E6026-7A20-40EC-7A4F-5FC27C32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Discrete response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Continuous 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pic>
        <p:nvPicPr>
          <p:cNvPr id="1028" name="Picture 4" descr="https://upload.wikimedia.org/wikipedia/commons/thumb/8/8b/Polyreg_scheffe.svg/2560px-Polyreg_scheff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70" y="2757865"/>
            <a:ext cx="4064478" cy="34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lticlass Classification with NumPy and TMVA — root_numpy 4.7.3.dev0  docu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8" y="2744315"/>
            <a:ext cx="3510525" cy="35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037" y="5172228"/>
            <a:ext cx="419222" cy="3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6CB7C-E198-9FBF-498D-A5FE107A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assumptions</a:t>
            </a:r>
          </a:p>
          <a:p>
            <a:pPr lvl="1"/>
            <a:r>
              <a:rPr lang="en-US" dirty="0"/>
              <a:t>Independent and identically distributed instances</a:t>
            </a:r>
          </a:p>
          <a:p>
            <a:pPr lvl="2"/>
            <a:r>
              <a:rPr lang="en-US" dirty="0"/>
              <a:t>Empirical risk minimization </a:t>
            </a:r>
          </a:p>
          <a:p>
            <a:pPr lvl="1"/>
            <a:r>
              <a:rPr lang="en-US" dirty="0"/>
              <a:t>Typically under a stationary distribution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387" y="4104069"/>
            <a:ext cx="50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Both are violated in an RL setting!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85636-B281-138C-9E57-C060EDC8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Parameterize the 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How to obtain the target value?</a:t>
                </a:r>
              </a:p>
              <a:p>
                <a:pPr marL="1200150" lvl="2" indent="-285750"/>
                <a:r>
                  <a:rPr lang="en-US" dirty="0">
                    <a:solidFill>
                      <a:schemeClr val="tx1"/>
                    </a:solidFill>
                  </a:rPr>
                  <a:t>MC: sampled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200150" lvl="3" indent="-285750"/>
                <a:r>
                  <a:rPr lang="en-US" dirty="0">
                    <a:solidFill>
                      <a:schemeClr val="tx1"/>
                    </a:solidFill>
                  </a:rPr>
                  <a:t>TD(0): one-step bootstrap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200150" lvl="3" indent="-285750"/>
                <a:r>
                  <a:rPr lang="en-US" dirty="0">
                    <a:solidFill>
                      <a:schemeClr val="tx1"/>
                    </a:solidFill>
                  </a:rPr>
                  <a:t>DP: policy 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2" indent="-285750"/>
                <a:r>
                  <a:rPr lang="en-US" dirty="0"/>
                  <a:t>Value update now becomes dependent across states!</a:t>
                </a:r>
              </a:p>
              <a:p>
                <a:pPr marL="1200150" lvl="3" indent="-285750"/>
                <a:r>
                  <a:rPr lang="en-US" dirty="0"/>
                  <a:t>Target value becomes non-stationary  </a:t>
                </a:r>
              </a:p>
              <a:p>
                <a:pPr marL="1657350" lvl="4" indent="-285750"/>
                <a:r>
                  <a:rPr lang="en-US" dirty="0"/>
                  <a:t>When it is a result of bootstrapping</a:t>
                </a:r>
              </a:p>
              <a:p>
                <a:pPr marL="1200150" lvl="3" indent="-285750"/>
                <a:r>
                  <a:rPr lang="en-US" dirty="0"/>
                  <a:t>Target value becomes non-</a:t>
                </a:r>
                <a:r>
                  <a:rPr lang="en-US" dirty="0" err="1"/>
                  <a:t>iid</a:t>
                </a:r>
                <a:r>
                  <a:rPr lang="en-US" dirty="0"/>
                  <a:t> </a:t>
                </a:r>
              </a:p>
              <a:p>
                <a:pPr marL="1657350" lvl="4" indent="-285750"/>
                <a:r>
                  <a:rPr lang="en-US" dirty="0"/>
                  <a:t>The collection of samples depends on the policy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91932" y="2653048"/>
            <a:ext cx="3640429" cy="592566"/>
            <a:chOff x="1991932" y="2653048"/>
            <a:chExt cx="3640429" cy="592566"/>
          </a:xfrm>
        </p:grpSpPr>
        <p:sp>
          <p:nvSpPr>
            <p:cNvPr id="7" name="TextBox 6"/>
            <p:cNvSpPr txBox="1"/>
            <p:nvPr/>
          </p:nvSpPr>
          <p:spPr>
            <a:xfrm>
              <a:off x="2331076" y="2876282"/>
              <a:ext cx="33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Target value for approximation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991932" y="2653048"/>
              <a:ext cx="330558" cy="377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69217" y="2253803"/>
                <a:ext cx="4202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Extract features to describe the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A </a:t>
                </a:r>
                <a:r>
                  <a:rPr lang="en-US" u="sng" dirty="0">
                    <a:solidFill>
                      <a:srgbClr val="00B050"/>
                    </a:solidFill>
                  </a:rPr>
                  <a:t>differentiable</a:t>
                </a:r>
                <a:r>
                  <a:rPr lang="en-US" dirty="0">
                    <a:solidFill>
                      <a:srgbClr val="00B050"/>
                    </a:solidFill>
                  </a:rPr>
                  <a:t> function w.r.t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17" y="2253803"/>
                <a:ext cx="4202805" cy="646331"/>
              </a:xfrm>
              <a:prstGeom prst="rect">
                <a:avLst/>
              </a:prstGeom>
              <a:blipFill>
                <a:blip r:embed="rId3"/>
                <a:stretch>
                  <a:fillRect l="-115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2800096" y="2653048"/>
            <a:ext cx="8229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302322" y="3691944"/>
            <a:ext cx="2631583" cy="815662"/>
            <a:chOff x="7431111" y="3902299"/>
            <a:chExt cx="2631583" cy="815662"/>
          </a:xfrm>
        </p:grpSpPr>
        <p:sp>
          <p:nvSpPr>
            <p:cNvPr id="14" name="Right Brace 13"/>
            <p:cNvSpPr/>
            <p:nvPr/>
          </p:nvSpPr>
          <p:spPr>
            <a:xfrm>
              <a:off x="7431111" y="3902299"/>
              <a:ext cx="206062" cy="815662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3082" y="4005330"/>
              <a:ext cx="2309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The same as we have done in tabular cases!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850280-902B-3905-AB8B-8279E4B2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of approximation</a:t>
                </a:r>
              </a:p>
              <a:p>
                <a:pPr lvl="1"/>
                <a:r>
                  <a:rPr lang="en-US" dirty="0"/>
                  <a:t>Minimize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states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7425" y="2878428"/>
                <a:ext cx="3595921" cy="481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25" y="2878428"/>
                <a:ext cx="3595921" cy="481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606085" y="3382851"/>
            <a:ext cx="1824507" cy="403676"/>
            <a:chOff x="3606085" y="3382851"/>
            <a:chExt cx="1824507" cy="403676"/>
          </a:xfrm>
        </p:grpSpPr>
        <p:sp>
          <p:nvSpPr>
            <p:cNvPr id="8" name="TextBox 7"/>
            <p:cNvSpPr txBox="1"/>
            <p:nvPr/>
          </p:nvSpPr>
          <p:spPr>
            <a:xfrm>
              <a:off x="3606085" y="3417195"/>
              <a:ext cx="1824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State distribution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28563" y="3382851"/>
              <a:ext cx="52803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323786" y="2811887"/>
            <a:ext cx="3940934" cy="369332"/>
            <a:chOff x="7323786" y="2811887"/>
            <a:chExt cx="3940934" cy="369332"/>
          </a:xfrm>
        </p:grpSpPr>
        <p:sp>
          <p:nvSpPr>
            <p:cNvPr id="12" name="Rectangle 11"/>
            <p:cNvSpPr/>
            <p:nvPr/>
          </p:nvSpPr>
          <p:spPr>
            <a:xfrm>
              <a:off x="7323786" y="2867696"/>
              <a:ext cx="218941" cy="27904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20000" y="2811887"/>
              <a:ext cx="3644720" cy="369332"/>
              <a:chOff x="7701566" y="2811887"/>
              <a:chExt cx="3644720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062174" y="2811887"/>
                <a:ext cx="3284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Mostly for simplicity of analysis</a:t>
                </a:r>
              </a:p>
            </p:txBody>
          </p:sp>
          <p:cxnSp>
            <p:nvCxnSpPr>
              <p:cNvPr id="14" name="Straight Arrow Connector 13"/>
              <p:cNvCxnSpPr>
                <a:stCxn id="11" idx="1"/>
              </p:cNvCxnSpPr>
              <p:nvPr/>
            </p:nvCxnSpPr>
            <p:spPr>
              <a:xfrm flipH="1">
                <a:off x="7701566" y="2996553"/>
                <a:ext cx="360608" cy="42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2786130" y="4031087"/>
            <a:ext cx="5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of value function learning? Guide policy optimization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4716" y="4438917"/>
            <a:ext cx="588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square error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necessarily the best objective for value function approximation, whose aim is to help policy optimization.</a:t>
            </a:r>
          </a:p>
        </p:txBody>
      </p:sp>
      <p:pic>
        <p:nvPicPr>
          <p:cNvPr id="1026" name="Picture 2" descr="50+ Best Frowny Face ideas | cute kids, beautiful children, precious  child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94" y="4499019"/>
            <a:ext cx="844351" cy="8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60" y="4055736"/>
            <a:ext cx="2971777" cy="36386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9E86EFB-5617-77AC-1332-57C2E9E2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1688</Words>
  <Application>Microsoft Macintosh PowerPoint</Application>
  <PresentationFormat>Widescreen</PresentationFormat>
  <Paragraphs>353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Approximation Methods</vt:lpstr>
      <vt:lpstr>Outline</vt:lpstr>
      <vt:lpstr>Tabular methods for RL</vt:lpstr>
      <vt:lpstr>Tabular methods for RL</vt:lpstr>
      <vt:lpstr>Function approximation for RL</vt:lpstr>
      <vt:lpstr>Supervised machine learning</vt:lpstr>
      <vt:lpstr>Supervised machine learning</vt:lpstr>
      <vt:lpstr>Value function approximation</vt:lpstr>
      <vt:lpstr>Value function approximation</vt:lpstr>
      <vt:lpstr>Incremental update</vt:lpstr>
      <vt:lpstr>Incremental update</vt:lpstr>
      <vt:lpstr>Incremental update</vt:lpstr>
      <vt:lpstr>Linear models</vt:lpstr>
      <vt:lpstr>Linear models under semi-gradients </vt:lpstr>
      <vt:lpstr>Recap: Bellman equation for value function</vt:lpstr>
      <vt:lpstr>Recap: value function approximation</vt:lpstr>
      <vt:lpstr>Linear models under semi-gradients </vt:lpstr>
      <vt:lpstr>Incremental update</vt:lpstr>
      <vt:lpstr>Many other different types of approximations</vt:lpstr>
      <vt:lpstr>Batch update</vt:lpstr>
      <vt:lpstr>Experience replay</vt:lpstr>
      <vt:lpstr>Prioritized experience replay</vt:lpstr>
      <vt:lpstr>Control with value approximation</vt:lpstr>
      <vt:lpstr>On-policy control with approximation</vt:lpstr>
      <vt:lpstr>Sarsa with action value approximation</vt:lpstr>
      <vt:lpstr>Sarsa with action value approximation</vt:lpstr>
      <vt:lpstr>Off-policy control with approximated function value</vt:lpstr>
      <vt:lpstr>Target value correction</vt:lpstr>
      <vt:lpstr>Challenges in off-policy control with approximation</vt:lpstr>
      <vt:lpstr>Baird’s counterexample</vt:lpstr>
      <vt:lpstr>Baird’s counterexample</vt:lpstr>
      <vt:lpstr>Linear value-function geometry</vt:lpstr>
      <vt:lpstr>Takeaways</vt:lpstr>
      <vt:lpstr>Suggested readings</vt:lpstr>
      <vt:lpstr>Emphatic-TD methods</vt:lpstr>
      <vt:lpstr>Emphatic-TD methods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Methods</dc:title>
  <dc:creator>wang hongning</dc:creator>
  <cp:lastModifiedBy>hongning wang</cp:lastModifiedBy>
  <cp:revision>63</cp:revision>
  <dcterms:created xsi:type="dcterms:W3CDTF">2020-11-08T04:29:53Z</dcterms:created>
  <dcterms:modified xsi:type="dcterms:W3CDTF">2025-12-19T06:45:21Z</dcterms:modified>
</cp:coreProperties>
</file>